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sldIdLst>
    <p:sldId id="256" r:id="rId2"/>
    <p:sldId id="257" r:id="rId3"/>
    <p:sldId id="258" r:id="rId4"/>
    <p:sldId id="260" r:id="rId5"/>
    <p:sldId id="270" r:id="rId6"/>
    <p:sldId id="261" r:id="rId7"/>
    <p:sldId id="262" r:id="rId8"/>
    <p:sldId id="263" r:id="rId9"/>
    <p:sldId id="265" r:id="rId10"/>
    <p:sldId id="264" r:id="rId11"/>
    <p:sldId id="267" r:id="rId12"/>
    <p:sldId id="268" r:id="rId13"/>
    <p:sldId id="271" r:id="rId14"/>
    <p:sldId id="272" r:id="rId15"/>
    <p:sldId id="269" r:id="rId16"/>
    <p:sldId id="273"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F5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48" autoAdjust="0"/>
  </p:normalViewPr>
  <p:slideViewPr>
    <p:cSldViewPr showGuides="1">
      <p:cViewPr>
        <p:scale>
          <a:sx n="100" d="100"/>
          <a:sy n="100" d="100"/>
        </p:scale>
        <p:origin x="-828"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23E7B5-06D0-4662-B2B3-2B0A315A3C7A}" type="datetimeFigureOut">
              <a:rPr lang="en-US" smtClean="0"/>
              <a:t>01-Jun-17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B1AB8-5363-4D10-A387-DCB2B04FD486}" type="slidenum">
              <a:rPr lang="en-US" smtClean="0"/>
              <a:t>‹#›</a:t>
            </a:fld>
            <a:endParaRPr lang="en-US"/>
          </a:p>
        </p:txBody>
      </p:sp>
    </p:spTree>
    <p:extLst>
      <p:ext uri="{BB962C8B-B14F-4D97-AF65-F5344CB8AC3E}">
        <p14:creationId xmlns:p14="http://schemas.microsoft.com/office/powerpoint/2010/main" val="628760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Navigation tasks is one of the main methods on studying spatial learning and memory and most of the research on this area has been focused on various such tasks which are performed by rodents inside mazes</a:t>
            </a:r>
          </a:p>
          <a:p>
            <a:r>
              <a:rPr lang="en-US" sz="1200" b="0" i="0" u="none" strike="noStrike" kern="1200" baseline="0" dirty="0" smtClean="0">
                <a:solidFill>
                  <a:schemeClr val="tx1"/>
                </a:solidFill>
                <a:latin typeface="+mn-lt"/>
                <a:ea typeface="+mn-ea"/>
                <a:cs typeface="+mn-cs"/>
              </a:rPr>
              <a:t>The preferred experimental animals for these procedures are usually rodents and specially rats and mice because of their anatomical, physiological and genetic similarities to humans.</a:t>
            </a:r>
            <a:endParaRPr lang="en-US" dirty="0"/>
          </a:p>
        </p:txBody>
      </p:sp>
      <p:sp>
        <p:nvSpPr>
          <p:cNvPr id="4" name="Slide Number Placeholder 3"/>
          <p:cNvSpPr>
            <a:spLocks noGrp="1"/>
          </p:cNvSpPr>
          <p:nvPr>
            <p:ph type="sldNum" sz="quarter" idx="10"/>
          </p:nvPr>
        </p:nvSpPr>
        <p:spPr/>
        <p:txBody>
          <a:bodyPr/>
          <a:lstStyle/>
          <a:p>
            <a:fld id="{325B1AB8-5363-4D10-A387-DCB2B04FD486}" type="slidenum">
              <a:rPr lang="en-US" smtClean="0"/>
              <a:t>2</a:t>
            </a:fld>
            <a:endParaRPr lang="en-US"/>
          </a:p>
        </p:txBody>
      </p:sp>
    </p:spTree>
    <p:extLst>
      <p:ext uri="{BB962C8B-B14F-4D97-AF65-F5344CB8AC3E}">
        <p14:creationId xmlns:p14="http://schemas.microsoft.com/office/powerpoint/2010/main" val="1976857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Easy to use</a:t>
            </a:r>
            <a:r>
              <a:rPr lang="en-US" baseline="0" dirty="0" smtClean="0"/>
              <a:t>, generalize. | Quantification issues.</a:t>
            </a:r>
          </a:p>
          <a:p>
            <a:pPr marL="228600" indent="-228600">
              <a:buAutoNum type="arabicParenR"/>
            </a:pPr>
            <a:r>
              <a:rPr lang="en-US" baseline="0" dirty="0" smtClean="0"/>
              <a:t>Far more informative about the actual animal </a:t>
            </a:r>
            <a:r>
              <a:rPr lang="en-US" baseline="0" dirty="0" err="1" smtClean="0"/>
              <a:t>behaviours</a:t>
            </a:r>
            <a:r>
              <a:rPr lang="en-US" baseline="0" dirty="0" smtClean="0"/>
              <a:t>. | Complex, subjective, ML knowledge.</a:t>
            </a:r>
          </a:p>
          <a:p>
            <a:pPr marL="228600" indent="-228600">
              <a:buAutoNum type="arabicParenR"/>
            </a:pPr>
            <a:r>
              <a:rPr lang="en-US" baseline="0" dirty="0" smtClean="0"/>
              <a:t>Ability to detect more differences between animal groups. | More complex, subjective, ML knowledge.</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325B1AB8-5363-4D10-A387-DCB2B04FD486}" type="slidenum">
              <a:rPr lang="en-US" smtClean="0"/>
              <a:t>3</a:t>
            </a:fld>
            <a:endParaRPr lang="en-US"/>
          </a:p>
        </p:txBody>
      </p:sp>
    </p:spTree>
    <p:extLst>
      <p:ext uri="{BB962C8B-B14F-4D97-AF65-F5344CB8AC3E}">
        <p14:creationId xmlns:p14="http://schemas.microsoft.com/office/powerpoint/2010/main" val="2242896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0090424E-8A8D-440C-924B-02D18CC57039}" type="datetimeFigureOut">
              <a:rPr lang="en-US" smtClean="0"/>
              <a:t>01-Jun-17</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DFD6B54A-5CFA-41AF-BD64-A294F47E14C4}" type="slidenum">
              <a:rPr lang="en-US" smtClean="0"/>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90424E-8A8D-440C-924B-02D18CC57039}" type="datetimeFigureOut">
              <a:rPr lang="en-US" smtClean="0"/>
              <a:t>01-Jun-17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6B54A-5CFA-41AF-BD64-A294F47E14C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DFD6B54A-5CFA-41AF-BD64-A294F47E14C4}" type="slidenum">
              <a:rPr lang="en-US" smtClean="0"/>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90424E-8A8D-440C-924B-02D18CC57039}" type="datetimeFigureOut">
              <a:rPr lang="en-US" smtClean="0"/>
              <a:t>01-Jun-17</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0090424E-8A8D-440C-924B-02D18CC57039}" type="datetimeFigureOut">
              <a:rPr lang="en-US" smtClean="0"/>
              <a:t>01-Jun-17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DFD6B54A-5CFA-41AF-BD64-A294F47E14C4}" type="slidenum">
              <a:rPr lang="en-US" smtClean="0"/>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0090424E-8A8D-440C-924B-02D18CC57039}" type="datetimeFigureOut">
              <a:rPr lang="en-US" smtClean="0"/>
              <a:t>01-Jun-17</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DFD6B54A-5CFA-41AF-BD64-A294F47E14C4}" type="slidenum">
              <a:rPr lang="en-US" smtClean="0"/>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0090424E-8A8D-440C-924B-02D18CC57039}" type="datetimeFigureOut">
              <a:rPr lang="en-US" smtClean="0"/>
              <a:t>01-Jun-17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6B54A-5CFA-41AF-BD64-A294F47E14C4}" type="slidenum">
              <a:rPr lang="en-US" smtClean="0"/>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0090424E-8A8D-440C-924B-02D18CC57039}" type="datetimeFigureOut">
              <a:rPr lang="en-US" smtClean="0"/>
              <a:t>01-Jun-17</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DFD6B54A-5CFA-41AF-BD64-A294F47E14C4}" type="slidenum">
              <a:rPr lang="en-US" smtClean="0"/>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090424E-8A8D-440C-924B-02D18CC57039}" type="datetimeFigureOut">
              <a:rPr lang="en-US" smtClean="0"/>
              <a:t>01-Jun-17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DFD6B54A-5CFA-41AF-BD64-A294F47E14C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0090424E-8A8D-440C-924B-02D18CC57039}" type="datetimeFigureOut">
              <a:rPr lang="en-US" smtClean="0"/>
              <a:t>01-Jun-17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DFD6B54A-5CFA-41AF-BD64-A294F47E14C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DFD6B54A-5CFA-41AF-BD64-A294F47E14C4}" type="slidenum">
              <a:rPr lang="en-US" smtClean="0"/>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0090424E-8A8D-440C-924B-02D18CC57039}" type="datetimeFigureOut">
              <a:rPr lang="en-US" smtClean="0"/>
              <a:t>01-Jun-17</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DFD6B54A-5CFA-41AF-BD64-A294F47E14C4}" type="slidenum">
              <a:rPr lang="en-US" smtClean="0"/>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0090424E-8A8D-440C-924B-02D18CC57039}" type="datetimeFigureOut">
              <a:rPr lang="en-US" smtClean="0"/>
              <a:t>01-Jun-17</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0090424E-8A8D-440C-924B-02D18CC57039}" type="datetimeFigureOut">
              <a:rPr lang="en-US" smtClean="0"/>
              <a:t>01-Jun-17</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DFD6B54A-5CFA-41AF-BD64-A294F47E14C4}" type="slidenum">
              <a:rPr lang="en-US" smtClean="0"/>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429000"/>
            <a:ext cx="6400800" cy="1752600"/>
          </a:xfrm>
        </p:spPr>
        <p:txBody>
          <a:bodyPr>
            <a:normAutofit lnSpcReduction="10000"/>
          </a:bodyPr>
          <a:lstStyle/>
          <a:p>
            <a:r>
              <a:rPr lang="en-US" sz="2000" dirty="0" err="1" smtClean="0">
                <a:solidFill>
                  <a:schemeClr val="tx1"/>
                </a:solidFill>
              </a:rPr>
              <a:t>Avgoustinos</a:t>
            </a:r>
            <a:r>
              <a:rPr lang="en-US" sz="2000" dirty="0" smtClean="0">
                <a:solidFill>
                  <a:schemeClr val="tx1"/>
                </a:solidFill>
              </a:rPr>
              <a:t> </a:t>
            </a:r>
            <a:r>
              <a:rPr lang="en-US" sz="2000" dirty="0" err="1" smtClean="0">
                <a:solidFill>
                  <a:schemeClr val="tx1"/>
                </a:solidFill>
              </a:rPr>
              <a:t>Vouros</a:t>
            </a:r>
            <a:endParaRPr lang="en-US" sz="2000" dirty="0" smtClean="0">
              <a:solidFill>
                <a:schemeClr val="tx1"/>
              </a:solidFill>
            </a:endParaRPr>
          </a:p>
          <a:p>
            <a:endParaRPr lang="en-US" dirty="0">
              <a:solidFill>
                <a:schemeClr val="tx1"/>
              </a:solidFill>
            </a:endParaRPr>
          </a:p>
          <a:p>
            <a:r>
              <a:rPr lang="en-US" dirty="0" smtClean="0">
                <a:solidFill>
                  <a:schemeClr val="tx1"/>
                </a:solidFill>
              </a:rPr>
              <a:t>PhD </a:t>
            </a:r>
            <a:r>
              <a:rPr lang="en-US" dirty="0" smtClean="0">
                <a:solidFill>
                  <a:schemeClr val="tx1"/>
                </a:solidFill>
              </a:rPr>
              <a:t>researcher / Student</a:t>
            </a:r>
            <a:endParaRPr lang="en-US" dirty="0" smtClean="0">
              <a:solidFill>
                <a:schemeClr val="tx1"/>
              </a:solidFill>
            </a:endParaRPr>
          </a:p>
          <a:p>
            <a:r>
              <a:rPr lang="en-US" dirty="0">
                <a:solidFill>
                  <a:schemeClr val="tx1"/>
                </a:solidFill>
              </a:rPr>
              <a:t>(</a:t>
            </a:r>
            <a:r>
              <a:rPr lang="en-US" dirty="0" smtClean="0">
                <a:solidFill>
                  <a:schemeClr val="tx1"/>
                </a:solidFill>
              </a:rPr>
              <a:t>14/10/2017)</a:t>
            </a:r>
          </a:p>
          <a:p>
            <a:endParaRPr lang="en-US" dirty="0">
              <a:solidFill>
                <a:schemeClr val="tx1"/>
              </a:solidFill>
            </a:endParaRPr>
          </a:p>
          <a:p>
            <a:r>
              <a:rPr lang="en-US" sz="1400" i="1" dirty="0" smtClean="0">
                <a:solidFill>
                  <a:schemeClr val="tx1"/>
                </a:solidFill>
              </a:rPr>
              <a:t>Supervised by Prof Eleni </a:t>
            </a:r>
            <a:r>
              <a:rPr lang="en-US" sz="1400" i="1" dirty="0" err="1" smtClean="0">
                <a:solidFill>
                  <a:schemeClr val="tx1"/>
                </a:solidFill>
              </a:rPr>
              <a:t>Vasilaki</a:t>
            </a:r>
            <a:endParaRPr lang="en-US" sz="1400" i="1" dirty="0">
              <a:solidFill>
                <a:schemeClr val="tx1"/>
              </a:solidFill>
            </a:endParaRPr>
          </a:p>
        </p:txBody>
      </p:sp>
      <p:sp>
        <p:nvSpPr>
          <p:cNvPr id="2" name="Title 1"/>
          <p:cNvSpPr>
            <a:spLocks noGrp="1"/>
          </p:cNvSpPr>
          <p:nvPr>
            <p:ph type="ctrTitle"/>
          </p:nvPr>
        </p:nvSpPr>
        <p:spPr>
          <a:xfrm>
            <a:off x="0" y="116632"/>
            <a:ext cx="9144000" cy="2334121"/>
          </a:xfrm>
        </p:spPr>
        <p:txBody>
          <a:bodyPr>
            <a:normAutofit fontScale="90000"/>
          </a:bodyPr>
          <a:lstStyle/>
          <a:p>
            <a:r>
              <a:rPr lang="en-US" dirty="0"/>
              <a:t>A </a:t>
            </a:r>
            <a:r>
              <a:rPr lang="en-US" dirty="0" smtClean="0"/>
              <a:t>generalized framework</a:t>
            </a:r>
            <a:br>
              <a:rPr lang="en-US" dirty="0" smtClean="0"/>
            </a:br>
            <a:r>
              <a:rPr lang="en-US" dirty="0" smtClean="0"/>
              <a:t>for </a:t>
            </a:r>
            <a:r>
              <a:rPr lang="en-US" dirty="0"/>
              <a:t>detailed </a:t>
            </a:r>
            <a:r>
              <a:rPr lang="en-US" dirty="0" smtClean="0"/>
              <a:t>classification </a:t>
            </a:r>
            <a:r>
              <a:rPr lang="en-US" dirty="0"/>
              <a:t>of</a:t>
            </a:r>
            <a:br>
              <a:rPr lang="en-US" dirty="0"/>
            </a:br>
            <a:r>
              <a:rPr lang="en-US" dirty="0"/>
              <a:t>swimming paths inside the </a:t>
            </a:r>
            <a:r>
              <a:rPr lang="en-US" dirty="0" smtClean="0"/>
              <a:t/>
            </a:r>
            <a:br>
              <a:rPr lang="en-US" dirty="0" smtClean="0"/>
            </a:br>
            <a:r>
              <a:rPr lang="en-US" dirty="0" smtClean="0"/>
              <a:t>Morris </a:t>
            </a:r>
            <a:r>
              <a:rPr lang="en-US" dirty="0"/>
              <a:t>Water Maze</a:t>
            </a:r>
          </a:p>
        </p:txBody>
      </p:sp>
    </p:spTree>
    <p:extLst>
      <p:ext uri="{BB962C8B-B14F-4D97-AF65-F5344CB8AC3E}">
        <p14:creationId xmlns:p14="http://schemas.microsoft.com/office/powerpoint/2010/main" val="3609739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Segmentation Revised</a:t>
            </a:r>
            <a:endParaRPr lang="en-US" dirty="0"/>
          </a:p>
        </p:txBody>
      </p:sp>
      <p:sp>
        <p:nvSpPr>
          <p:cNvPr id="5" name="TextBox 4"/>
          <p:cNvSpPr txBox="1"/>
          <p:nvPr/>
        </p:nvSpPr>
        <p:spPr>
          <a:xfrm>
            <a:off x="3287033" y="1772816"/>
            <a:ext cx="2569934" cy="49244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600" b="1" dirty="0" smtClean="0"/>
              <a:t>Segmentation</a:t>
            </a:r>
            <a:endParaRPr lang="en-US" sz="2600" b="1" dirty="0"/>
          </a:p>
        </p:txBody>
      </p:sp>
      <p:sp>
        <p:nvSpPr>
          <p:cNvPr id="32" name="Content Placeholder 2"/>
          <p:cNvSpPr txBox="1">
            <a:spLocks/>
          </p:cNvSpPr>
          <p:nvPr/>
        </p:nvSpPr>
        <p:spPr>
          <a:xfrm>
            <a:off x="281683" y="2591376"/>
            <a:ext cx="8394773" cy="1485695"/>
          </a:xfrm>
          <a:prstGeom prst="rect">
            <a:avLst/>
          </a:prstGeom>
        </p:spPr>
        <p:txBody>
          <a:bodyPr vert="horz">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z="2400" dirty="0" smtClean="0"/>
              <a:t>Segment length proportional to the arena dimensions.</a:t>
            </a:r>
          </a:p>
          <a:p>
            <a:r>
              <a:rPr lang="en-US" sz="2400" dirty="0" smtClean="0"/>
              <a:t>Empirically: </a:t>
            </a:r>
          </a:p>
          <a:p>
            <a:pPr marL="0" indent="0">
              <a:buNone/>
            </a:pPr>
            <a:r>
              <a:rPr lang="en-US" sz="2400" dirty="0" smtClean="0"/>
              <a:t>	segment </a:t>
            </a:r>
            <a:r>
              <a:rPr lang="en-US" sz="2400" dirty="0"/>
              <a:t>l</a:t>
            </a:r>
            <a:r>
              <a:rPr lang="en-US" sz="2400" dirty="0" smtClean="0"/>
              <a:t>ength = 2R ~ 2.5R</a:t>
            </a:r>
            <a:endParaRPr lang="en-US" sz="2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3356992"/>
            <a:ext cx="3044131" cy="3035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786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658265"/>
            <a:ext cx="7930073"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Content Placeholder 2"/>
          <p:cNvSpPr txBox="1">
            <a:spLocks/>
          </p:cNvSpPr>
          <p:nvPr/>
        </p:nvSpPr>
        <p:spPr>
          <a:xfrm>
            <a:off x="251520" y="4653136"/>
            <a:ext cx="7574559" cy="864096"/>
          </a:xfrm>
          <a:prstGeom prst="rect">
            <a:avLst/>
          </a:prstGeom>
        </p:spPr>
        <p:txBody>
          <a:bodyPr vert="horz">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z="2400" dirty="0" smtClean="0"/>
              <a:t>For each of 8 strategies: is there significant difference between the two animal groups?</a:t>
            </a:r>
            <a:endParaRPr lang="en-US" sz="2400" dirty="0"/>
          </a:p>
        </p:txBody>
      </p:sp>
      <p:sp>
        <p:nvSpPr>
          <p:cNvPr id="43" name="Content Placeholder 2"/>
          <p:cNvSpPr txBox="1">
            <a:spLocks/>
          </p:cNvSpPr>
          <p:nvPr/>
        </p:nvSpPr>
        <p:spPr>
          <a:xfrm>
            <a:off x="274372" y="5515408"/>
            <a:ext cx="6817907" cy="865919"/>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z="2000" dirty="0" smtClean="0"/>
              <a:t>Ensembles: agreement percentage (75%).</a:t>
            </a:r>
          </a:p>
          <a:p>
            <a:r>
              <a:rPr lang="en-US" sz="2000" dirty="0" smtClean="0"/>
              <a:t>Ensembles: percentage of unclassified segments </a:t>
            </a:r>
            <a:r>
              <a:rPr lang="en-US" sz="2000" dirty="0"/>
              <a:t>(10</a:t>
            </a:r>
            <a:r>
              <a:rPr lang="en-US" sz="2000" dirty="0" smtClean="0"/>
              <a:t>%).</a:t>
            </a:r>
            <a:endParaRPr lang="en-US" sz="2000" dirty="0"/>
          </a:p>
          <a:p>
            <a:endParaRPr lang="en-US" sz="2200" dirty="0"/>
          </a:p>
        </p:txBody>
      </p:sp>
    </p:spTree>
    <p:extLst>
      <p:ext uri="{BB962C8B-B14F-4D97-AF65-F5344CB8AC3E}">
        <p14:creationId xmlns:p14="http://schemas.microsoft.com/office/powerpoint/2010/main" val="15715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a:t>
            </a:r>
            <a:endParaRPr lang="en-US" dirty="0"/>
          </a:p>
        </p:txBody>
      </p:sp>
      <p:pic>
        <p:nvPicPr>
          <p:cNvPr id="8194" name="Picture 2" descr="D:\Avgoustinos\Documents\GitHub\PhD\Posters\Department Teaching and Research 2017\workflow_implement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711" y="1533948"/>
            <a:ext cx="7054577" cy="48153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2902" y="6218148"/>
            <a:ext cx="8861586" cy="584775"/>
          </a:xfrm>
          <a:prstGeom prst="rect">
            <a:avLst/>
          </a:prstGeom>
        </p:spPr>
        <p:txBody>
          <a:bodyPr wrap="square">
            <a:spAutoFit/>
          </a:bodyPr>
          <a:lstStyle/>
          <a:p>
            <a:pPr algn="ctr"/>
            <a:r>
              <a:rPr lang="en-US" sz="1600" b="1" dirty="0" smtClean="0"/>
              <a:t>Currently </a:t>
            </a:r>
            <a:r>
              <a:rPr lang="en-US" sz="1600" b="1" dirty="0"/>
              <a:t>in use by researchers and collaborators of the </a:t>
            </a:r>
            <a:r>
              <a:rPr lang="en-US" sz="1600" b="1" dirty="0" err="1"/>
              <a:t>Nencki</a:t>
            </a:r>
            <a:r>
              <a:rPr lang="en-US" sz="1600" b="1" dirty="0"/>
              <a:t> Institute of Experimental Biology in Warsaw, Poland.</a:t>
            </a:r>
          </a:p>
        </p:txBody>
      </p:sp>
    </p:spTree>
    <p:extLst>
      <p:ext uri="{BB962C8B-B14F-4D97-AF65-F5344CB8AC3E}">
        <p14:creationId xmlns:p14="http://schemas.microsoft.com/office/powerpoint/2010/main" val="6890620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why do we care so much?</a:t>
            </a:r>
            <a:endParaRPr lang="en-US" dirty="0"/>
          </a:p>
        </p:txBody>
      </p:sp>
      <p:pic>
        <p:nvPicPr>
          <p:cNvPr id="1026" name="Picture 2" descr="Image result for open field ta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59496"/>
            <a:ext cx="4032448" cy="2710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ctopus navig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700808"/>
            <a:ext cx="3019425" cy="19573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offatlab.gatech.edu/wp-content/uploads/2015/03/vMW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048" y="4005064"/>
            <a:ext cx="2512571"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195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why </a:t>
            </a:r>
            <a:r>
              <a:rPr lang="en-US" dirty="0" smtClean="0"/>
              <a:t>do we </a:t>
            </a:r>
            <a:r>
              <a:rPr lang="en-US" dirty="0"/>
              <a:t>care so much?</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43" y="1550689"/>
            <a:ext cx="2679660" cy="303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8840" y="1731293"/>
            <a:ext cx="4584203" cy="2241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descr="Image result for nencki institu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4769298"/>
            <a:ext cx="28575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Image result for King's College Lond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207" y="4280444"/>
            <a:ext cx="18002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Image result for Mote Marine Laboratory &amp; Aquar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584" y="4565263"/>
            <a:ext cx="1800200" cy="174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69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dirty="0"/>
          </a:p>
        </p:txBody>
      </p:sp>
      <p:pic>
        <p:nvPicPr>
          <p:cNvPr id="9218" name="Picture 2" descr="D:\Avgoustinos\Documents\GitHub\PhD\Posters\Department Teaching and Research 2017\fu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628800"/>
            <a:ext cx="5760640" cy="472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718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marL="0" indent="0">
              <a:buNone/>
            </a:pPr>
            <a:endParaRPr lang="en-US" sz="3200" b="1" dirty="0" smtClean="0"/>
          </a:p>
          <a:p>
            <a:pPr marL="0" indent="0">
              <a:buNone/>
            </a:pPr>
            <a:endParaRPr lang="en-US" sz="3200" b="1" dirty="0"/>
          </a:p>
          <a:p>
            <a:pPr marL="0" indent="0" algn="ctr">
              <a:buNone/>
            </a:pPr>
            <a:r>
              <a:rPr lang="en-US" sz="3200" b="1" dirty="0" smtClean="0"/>
              <a:t>Thank </a:t>
            </a:r>
            <a:r>
              <a:rPr lang="en-US" sz="3200" b="1" dirty="0"/>
              <a:t>you for your </a:t>
            </a:r>
            <a:r>
              <a:rPr lang="en-US" sz="3200" b="1" dirty="0" smtClean="0"/>
              <a:t>attention!</a:t>
            </a:r>
            <a:endParaRPr lang="en-US" sz="3200" dirty="0"/>
          </a:p>
        </p:txBody>
      </p:sp>
    </p:spTree>
    <p:extLst>
      <p:ext uri="{BB962C8B-B14F-4D97-AF65-F5344CB8AC3E}">
        <p14:creationId xmlns:p14="http://schemas.microsoft.com/office/powerpoint/2010/main" val="32635755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p:cNvSpPr>
            <a:spLocks noGrp="1"/>
          </p:cNvSpPr>
          <p:nvPr>
            <p:ph type="title"/>
          </p:nvPr>
        </p:nvSpPr>
        <p:spPr>
          <a:xfrm>
            <a:off x="301752" y="228600"/>
            <a:ext cx="8534400" cy="758952"/>
          </a:xfrm>
        </p:spPr>
        <p:txBody>
          <a:bodyPr/>
          <a:lstStyle/>
          <a:p>
            <a:r>
              <a:rPr lang="en-US" dirty="0" smtClean="0"/>
              <a:t>Friedman test + Confidence Intervals</a:t>
            </a:r>
            <a:endParaRPr lang="en-US" dirty="0"/>
          </a:p>
        </p:txBody>
      </p:sp>
      <p:pic>
        <p:nvPicPr>
          <p:cNvPr id="3078" name="Picture 6" descr="D:\Avgoustinos\Documents\MWMGEN\demo_original_set_1\paper_results\pool_size_40\binomial_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047" y="1433470"/>
            <a:ext cx="3483405" cy="2613549"/>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Avgoustinos\Documents\MWMGEN\demo_original_set_1\paper_results\pool_size_40\binomial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5" y="4045083"/>
            <a:ext cx="3483405" cy="26135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vgoustinos\Documents\MWMGEN\demo_original_set_1\paper_results\pool_size_40\binomial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5" y="1433469"/>
            <a:ext cx="3483405" cy="2613549"/>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Avgoustinos\Documents\MWMGEN\demo_original_set_1\paper_results\pool_size_40\binomial_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046" y="4051186"/>
            <a:ext cx="3483405" cy="2613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521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724128" y="4192060"/>
            <a:ext cx="2667000"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The Morris Water Maze</a:t>
            </a:r>
            <a:endParaRPr lang="en-US" dirty="0"/>
          </a:p>
        </p:txBody>
      </p:sp>
      <p:sp>
        <p:nvSpPr>
          <p:cNvPr id="3" name="Content Placeholder 2"/>
          <p:cNvSpPr>
            <a:spLocks noGrp="1"/>
          </p:cNvSpPr>
          <p:nvPr>
            <p:ph sz="quarter" idx="1"/>
          </p:nvPr>
        </p:nvSpPr>
        <p:spPr>
          <a:xfrm>
            <a:off x="4788024" y="1539044"/>
            <a:ext cx="4054224" cy="593812"/>
          </a:xfrm>
        </p:spPr>
        <p:txBody>
          <a:bodyPr/>
          <a:lstStyle/>
          <a:p>
            <a:r>
              <a:rPr lang="en-US" dirty="0" smtClean="0"/>
              <a:t>D days, T trials/day.</a:t>
            </a:r>
            <a:endParaRPr lang="en-US" dirty="0"/>
          </a:p>
        </p:txBody>
      </p:sp>
      <p:pic>
        <p:nvPicPr>
          <p:cNvPr id="1026" name="Picture 2" descr="C:\Users\Avgoustinos\Desktop\Presentation\MW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1628800"/>
            <a:ext cx="4392488" cy="439248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4788024" y="2132856"/>
            <a:ext cx="4054224" cy="593812"/>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smtClean="0"/>
              <a:t>Probe trials.</a:t>
            </a:r>
            <a:endParaRPr lang="en-US" dirty="0"/>
          </a:p>
        </p:txBody>
      </p:sp>
      <p:sp>
        <p:nvSpPr>
          <p:cNvPr id="6" name="Content Placeholder 2"/>
          <p:cNvSpPr txBox="1">
            <a:spLocks/>
          </p:cNvSpPr>
          <p:nvPr/>
        </p:nvSpPr>
        <p:spPr>
          <a:xfrm>
            <a:off x="4785976" y="2789802"/>
            <a:ext cx="4054224" cy="1278396"/>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smtClean="0"/>
              <a:t>Reversal trials.</a:t>
            </a:r>
          </a:p>
          <a:p>
            <a:r>
              <a:rPr lang="en-US" dirty="0"/>
              <a:t>Discrimination trials</a:t>
            </a:r>
          </a:p>
        </p:txBody>
      </p:sp>
      <p:grpSp>
        <p:nvGrpSpPr>
          <p:cNvPr id="12" name="Group 11"/>
          <p:cNvGrpSpPr/>
          <p:nvPr/>
        </p:nvGrpSpPr>
        <p:grpSpPr>
          <a:xfrm>
            <a:off x="4852216" y="4158723"/>
            <a:ext cx="590550" cy="1009650"/>
            <a:chOff x="4852216" y="4158723"/>
            <a:chExt cx="590550" cy="1009650"/>
          </a:xfrm>
        </p:grpSpPr>
        <p:pic>
          <p:nvPicPr>
            <p:cNvPr id="1027" name="Picture 3" descr="D:\Avgoustinos\Documents\GitHub\PhD\Posters\Department Teaching and Research 2017\Design\ra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2216" y="4158723"/>
              <a:ext cx="590550" cy="1009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67794" y="4446755"/>
              <a:ext cx="359394"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grpSp>
      <p:grpSp>
        <p:nvGrpSpPr>
          <p:cNvPr id="9" name="Group 8"/>
          <p:cNvGrpSpPr/>
          <p:nvPr/>
        </p:nvGrpSpPr>
        <p:grpSpPr>
          <a:xfrm>
            <a:off x="4852216" y="5168373"/>
            <a:ext cx="590550" cy="1009650"/>
            <a:chOff x="5595166" y="4158723"/>
            <a:chExt cx="590550" cy="1009650"/>
          </a:xfrm>
        </p:grpSpPr>
        <p:pic>
          <p:nvPicPr>
            <p:cNvPr id="8" name="Picture 3" descr="D:\Avgoustinos\Documents\GitHub\PhD\Posters\Department Teaching and Research 2017\Design\ra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5166" y="4158723"/>
              <a:ext cx="590550" cy="1009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10744" y="4446755"/>
              <a:ext cx="359394" cy="369332"/>
            </a:xfrm>
            <a:prstGeom prst="rect">
              <a:avLst/>
            </a:prstGeom>
            <a:noFill/>
          </p:spPr>
          <p:txBody>
            <a:bodyPr wrap="none" rtlCol="0">
              <a:spAutoFit/>
            </a:bodyPr>
            <a:lstStyle/>
            <a:p>
              <a:r>
                <a:rPr lang="en-US" b="1" dirty="0" smtClean="0">
                  <a:solidFill>
                    <a:srgbClr val="FF0000"/>
                  </a:solidFill>
                </a:rPr>
                <a:t>B</a:t>
              </a:r>
              <a:endParaRPr lang="en-US" b="1" dirty="0">
                <a:solidFill>
                  <a:srgbClr val="FF0000"/>
                </a:solidFill>
              </a:endParaRPr>
            </a:p>
          </p:txBody>
        </p:sp>
      </p:grpSp>
      <p:sp>
        <p:nvSpPr>
          <p:cNvPr id="11" name="Content Placeholder 2"/>
          <p:cNvSpPr txBox="1">
            <a:spLocks/>
          </p:cNvSpPr>
          <p:nvPr/>
        </p:nvSpPr>
        <p:spPr>
          <a:xfrm>
            <a:off x="5724128" y="4192059"/>
            <a:ext cx="2667000" cy="1952625"/>
          </a:xfrm>
          <a:prstGeom prst="rect">
            <a:avLst/>
          </a:prstGeom>
        </p:spPr>
        <p:txBody>
          <a:bodyPr vert="horz">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lgn="ctr">
              <a:lnSpc>
                <a:spcPct val="120000"/>
              </a:lnSpc>
              <a:spcBef>
                <a:spcPts val="0"/>
              </a:spcBef>
              <a:buNone/>
            </a:pPr>
            <a:r>
              <a:rPr lang="en-US" sz="1800" b="1" dirty="0" smtClean="0"/>
              <a:t>ageing</a:t>
            </a:r>
          </a:p>
          <a:p>
            <a:pPr marL="0" indent="0" algn="ctr">
              <a:lnSpc>
                <a:spcPct val="120000"/>
              </a:lnSpc>
              <a:spcBef>
                <a:spcPts val="0"/>
              </a:spcBef>
              <a:buNone/>
            </a:pPr>
            <a:endParaRPr lang="en-US" sz="800" b="1" dirty="0"/>
          </a:p>
          <a:p>
            <a:pPr marL="0" indent="0" algn="ctr">
              <a:lnSpc>
                <a:spcPct val="120000"/>
              </a:lnSpc>
              <a:spcBef>
                <a:spcPts val="0"/>
              </a:spcBef>
              <a:buNone/>
            </a:pPr>
            <a:r>
              <a:rPr lang="en-US" sz="1800" b="1" dirty="0" smtClean="0"/>
              <a:t>nutrition</a:t>
            </a:r>
          </a:p>
          <a:p>
            <a:pPr marL="0" indent="0" algn="ctr">
              <a:lnSpc>
                <a:spcPct val="120000"/>
              </a:lnSpc>
              <a:spcBef>
                <a:spcPts val="0"/>
              </a:spcBef>
              <a:buNone/>
            </a:pPr>
            <a:endParaRPr lang="en-US" sz="800" b="1" dirty="0"/>
          </a:p>
          <a:p>
            <a:pPr marL="0" indent="0" algn="ctr">
              <a:lnSpc>
                <a:spcPct val="120000"/>
              </a:lnSpc>
              <a:spcBef>
                <a:spcPts val="0"/>
              </a:spcBef>
              <a:buNone/>
            </a:pPr>
            <a:r>
              <a:rPr lang="en-US" sz="1800" b="1" dirty="0" smtClean="0"/>
              <a:t>diseases</a:t>
            </a:r>
          </a:p>
          <a:p>
            <a:pPr marL="0" indent="0" algn="ctr">
              <a:lnSpc>
                <a:spcPct val="120000"/>
              </a:lnSpc>
              <a:spcBef>
                <a:spcPts val="0"/>
              </a:spcBef>
              <a:buNone/>
            </a:pPr>
            <a:r>
              <a:rPr lang="en-US" sz="800" b="1" dirty="0" smtClean="0"/>
              <a:t> </a:t>
            </a:r>
          </a:p>
          <a:p>
            <a:pPr marL="0" indent="0" algn="ctr">
              <a:lnSpc>
                <a:spcPct val="120000"/>
              </a:lnSpc>
              <a:spcBef>
                <a:spcPts val="0"/>
              </a:spcBef>
              <a:buNone/>
            </a:pPr>
            <a:r>
              <a:rPr lang="en-US" sz="1800" b="1" dirty="0" smtClean="0"/>
              <a:t>drugs</a:t>
            </a:r>
          </a:p>
        </p:txBody>
      </p:sp>
    </p:spTree>
    <p:extLst>
      <p:ext uri="{BB962C8B-B14F-4D97-AF65-F5344CB8AC3E}">
        <p14:creationId xmlns:p14="http://schemas.microsoft.com/office/powerpoint/2010/main" val="43257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Analysis </a:t>
            </a:r>
            <a:r>
              <a:rPr lang="en-US" dirty="0" smtClean="0"/>
              <a:t>in the Morris Water Maze</a:t>
            </a:r>
            <a:endParaRPr lang="en-US" dirty="0"/>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95" y="2311008"/>
            <a:ext cx="1854402" cy="148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Content Placeholder 2"/>
          <p:cNvSpPr txBox="1">
            <a:spLocks/>
          </p:cNvSpPr>
          <p:nvPr/>
        </p:nvSpPr>
        <p:spPr>
          <a:xfrm>
            <a:off x="323528" y="1560383"/>
            <a:ext cx="2160240" cy="750626"/>
          </a:xfrm>
          <a:prstGeom prst="rect">
            <a:avLst/>
          </a:prstGeom>
        </p:spPr>
        <p:txBody>
          <a:bodyPr vert="horz">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lgn="ctr">
              <a:buNone/>
            </a:pPr>
            <a:r>
              <a:rPr lang="en-US" sz="2000" b="1" dirty="0" smtClean="0"/>
              <a:t>Performance</a:t>
            </a:r>
          </a:p>
          <a:p>
            <a:pPr marL="0" indent="0" algn="ctr">
              <a:buNone/>
            </a:pPr>
            <a:r>
              <a:rPr lang="en-US" sz="2000" b="1" dirty="0" smtClean="0"/>
              <a:t>Measurements</a:t>
            </a:r>
            <a:endParaRPr lang="en-US" sz="2000" b="1" dirty="0"/>
          </a:p>
        </p:txBody>
      </p:sp>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281" y="3673388"/>
            <a:ext cx="1971675"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353" y="3108784"/>
            <a:ext cx="194310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Content Placeholder 2"/>
          <p:cNvSpPr txBox="1">
            <a:spLocks/>
          </p:cNvSpPr>
          <p:nvPr/>
        </p:nvSpPr>
        <p:spPr>
          <a:xfrm>
            <a:off x="3309245" y="2374182"/>
            <a:ext cx="2160240" cy="750626"/>
          </a:xfrm>
          <a:prstGeom prst="rect">
            <a:avLst/>
          </a:prstGeom>
        </p:spPr>
        <p:txBody>
          <a:bodyPr vert="horz">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lgn="ctr">
              <a:buNone/>
            </a:pPr>
            <a:r>
              <a:rPr lang="en-US" sz="2000" b="1" dirty="0" smtClean="0"/>
              <a:t>Trajectories</a:t>
            </a:r>
          </a:p>
          <a:p>
            <a:pPr marL="0" indent="0" algn="ctr">
              <a:buNone/>
            </a:pPr>
            <a:r>
              <a:rPr lang="en-US" sz="2000" b="1" dirty="0" smtClean="0"/>
              <a:t>Classification</a:t>
            </a:r>
            <a:endParaRPr lang="en-US" sz="2000" b="1" dirty="0"/>
          </a:p>
        </p:txBody>
      </p:sp>
      <p:pic>
        <p:nvPicPr>
          <p:cNvPr id="20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2327" y="3782020"/>
            <a:ext cx="20764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Content Placeholder 2"/>
          <p:cNvSpPr txBox="1">
            <a:spLocks/>
          </p:cNvSpPr>
          <p:nvPr/>
        </p:nvSpPr>
        <p:spPr>
          <a:xfrm>
            <a:off x="6543553" y="2372705"/>
            <a:ext cx="2293998" cy="1534538"/>
          </a:xfrm>
          <a:prstGeom prst="rect">
            <a:avLst/>
          </a:prstGeom>
        </p:spPr>
        <p:txBody>
          <a:bodyPr vert="horz">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lgn="ctr">
              <a:buNone/>
            </a:pPr>
            <a:r>
              <a:rPr lang="en-US" sz="2000" b="1" dirty="0" smtClean="0"/>
              <a:t>Detailed </a:t>
            </a:r>
          </a:p>
          <a:p>
            <a:pPr marL="0" indent="0" algn="ctr">
              <a:buNone/>
            </a:pPr>
            <a:r>
              <a:rPr lang="en-US" sz="2000" b="1" dirty="0" smtClean="0"/>
              <a:t>Trajectories</a:t>
            </a:r>
          </a:p>
          <a:p>
            <a:pPr marL="0" indent="0" algn="ctr">
              <a:buNone/>
            </a:pPr>
            <a:r>
              <a:rPr lang="en-US" sz="2000" b="1" dirty="0" smtClean="0"/>
              <a:t>Classification (</a:t>
            </a:r>
            <a:r>
              <a:rPr lang="en-US" sz="2000" b="1" dirty="0" err="1" smtClean="0"/>
              <a:t>Gehring</a:t>
            </a:r>
            <a:r>
              <a:rPr lang="en-US" sz="2000" b="1" dirty="0" smtClean="0"/>
              <a:t> et al.)</a:t>
            </a:r>
            <a:endParaRPr lang="en-US" sz="2000" b="1" dirty="0"/>
          </a:p>
        </p:txBody>
      </p:sp>
      <p:sp>
        <p:nvSpPr>
          <p:cNvPr id="12" name="Rectangle 11"/>
          <p:cNvSpPr/>
          <p:nvPr/>
        </p:nvSpPr>
        <p:spPr>
          <a:xfrm>
            <a:off x="102902" y="6218148"/>
            <a:ext cx="8861586" cy="523220"/>
          </a:xfrm>
          <a:prstGeom prst="rect">
            <a:avLst/>
          </a:prstGeom>
        </p:spPr>
        <p:txBody>
          <a:bodyPr wrap="square">
            <a:spAutoFit/>
          </a:bodyPr>
          <a:lstStyle/>
          <a:p>
            <a:r>
              <a:rPr lang="en-US" sz="1400" dirty="0"/>
              <a:t>T. V. </a:t>
            </a:r>
            <a:r>
              <a:rPr lang="en-US" sz="1400" dirty="0" err="1"/>
              <a:t>Gehring</a:t>
            </a:r>
            <a:r>
              <a:rPr lang="en-US" sz="1400" dirty="0"/>
              <a:t>, G. </a:t>
            </a:r>
            <a:r>
              <a:rPr lang="en-US" sz="1400" dirty="0" err="1"/>
              <a:t>Luksys</a:t>
            </a:r>
            <a:r>
              <a:rPr lang="en-US" sz="1400" dirty="0"/>
              <a:t>, C. Sandi, </a:t>
            </a:r>
            <a:r>
              <a:rPr lang="en-US" sz="1400" dirty="0" smtClean="0"/>
              <a:t>E</a:t>
            </a:r>
            <a:r>
              <a:rPr lang="en-US" sz="1400" dirty="0"/>
              <a:t>. </a:t>
            </a:r>
            <a:r>
              <a:rPr lang="en-US" sz="1400" dirty="0" err="1"/>
              <a:t>Vasilaki</a:t>
            </a:r>
            <a:r>
              <a:rPr lang="en-US" sz="1400" dirty="0"/>
              <a:t>, </a:t>
            </a:r>
            <a:r>
              <a:rPr lang="en-US" sz="1400" dirty="0" smtClean="0"/>
              <a:t>Detailed classification of swimming </a:t>
            </a:r>
            <a:r>
              <a:rPr lang="en-US" sz="1400" dirty="0"/>
              <a:t>paths in the </a:t>
            </a:r>
            <a:r>
              <a:rPr lang="en-US" sz="1400" dirty="0" err="1"/>
              <a:t>morris</a:t>
            </a:r>
            <a:r>
              <a:rPr lang="en-US" sz="1400" dirty="0"/>
              <a:t> water maze: multiple strategies within one trial</a:t>
            </a:r>
            <a:r>
              <a:rPr lang="en-US" sz="1400" dirty="0" smtClean="0"/>
              <a:t>,“ </a:t>
            </a:r>
            <a:r>
              <a:rPr lang="en-US" sz="1400" dirty="0" err="1" smtClean="0"/>
              <a:t>Scientic</a:t>
            </a:r>
            <a:r>
              <a:rPr lang="en-US" sz="1400" dirty="0" smtClean="0"/>
              <a:t> </a:t>
            </a:r>
            <a:r>
              <a:rPr lang="en-US" sz="1400" dirty="0"/>
              <a:t>reports, vol. 5, 2015.</a:t>
            </a:r>
          </a:p>
        </p:txBody>
      </p:sp>
    </p:spTree>
    <p:extLst>
      <p:ext uri="{BB962C8B-B14F-4D97-AF65-F5344CB8AC3E}">
        <p14:creationId xmlns:p14="http://schemas.microsoft.com/office/powerpoint/2010/main" val="304596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2054"/>
                                        </p:tgtEl>
                                      </p:cBhvr>
                                    </p:animEffect>
                                    <p:animScale>
                                      <p:cBhvr>
                                        <p:cTn id="23" dur="250" autoRev="1" fill="hold"/>
                                        <p:tgtEl>
                                          <p:spTgt spid="2054"/>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Gehring</a:t>
            </a:r>
            <a:r>
              <a:rPr lang="en-US" dirty="0" smtClean="0"/>
              <a:t> et al. Procedure</a:t>
            </a:r>
            <a:endParaRPr lang="en-US" dirty="0"/>
          </a:p>
        </p:txBody>
      </p:sp>
      <p:sp>
        <p:nvSpPr>
          <p:cNvPr id="3" name="Content Placeholder 2"/>
          <p:cNvSpPr>
            <a:spLocks noGrp="1"/>
          </p:cNvSpPr>
          <p:nvPr>
            <p:ph sz="quarter" idx="1"/>
          </p:nvPr>
        </p:nvSpPr>
        <p:spPr>
          <a:xfrm>
            <a:off x="301752" y="4783760"/>
            <a:ext cx="4990328" cy="1517920"/>
          </a:xfrm>
        </p:spPr>
        <p:txBody>
          <a:bodyPr/>
          <a:lstStyle/>
          <a:p>
            <a:r>
              <a:rPr lang="en-US" dirty="0" smtClean="0"/>
              <a:t>Complex</a:t>
            </a:r>
            <a:endParaRPr lang="en-US" dirty="0" smtClean="0"/>
          </a:p>
          <a:p>
            <a:r>
              <a:rPr lang="en-US" dirty="0" smtClean="0"/>
              <a:t>Machine </a:t>
            </a:r>
            <a:r>
              <a:rPr lang="en-US" dirty="0" smtClean="0"/>
              <a:t>learning knowledge</a:t>
            </a:r>
            <a:endParaRPr lang="en-US" dirty="0"/>
          </a:p>
        </p:txBody>
      </p:sp>
      <p:sp>
        <p:nvSpPr>
          <p:cNvPr id="5" name="Content Placeholder 2"/>
          <p:cNvSpPr txBox="1">
            <a:spLocks/>
          </p:cNvSpPr>
          <p:nvPr/>
        </p:nvSpPr>
        <p:spPr>
          <a:xfrm>
            <a:off x="770071" y="2157408"/>
            <a:ext cx="4752528" cy="670972"/>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buNone/>
            </a:pPr>
            <a:r>
              <a:rPr lang="en-US" dirty="0" smtClean="0"/>
              <a:t>Segmentation configuration?</a:t>
            </a:r>
            <a:endParaRPr lang="en-US" dirty="0"/>
          </a:p>
        </p:txBody>
      </p:sp>
      <p:sp>
        <p:nvSpPr>
          <p:cNvPr id="6" name="Content Placeholder 2"/>
          <p:cNvSpPr txBox="1">
            <a:spLocks/>
          </p:cNvSpPr>
          <p:nvPr/>
        </p:nvSpPr>
        <p:spPr>
          <a:xfrm>
            <a:off x="6355943" y="1654782"/>
            <a:ext cx="2200596" cy="670972"/>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buNone/>
            </a:pPr>
            <a:r>
              <a:rPr lang="en-US" dirty="0" smtClean="0"/>
              <a:t>Labelling?</a:t>
            </a:r>
            <a:endParaRPr lang="en-US" dirty="0"/>
          </a:p>
        </p:txBody>
      </p:sp>
      <p:sp>
        <p:nvSpPr>
          <p:cNvPr id="7" name="Content Placeholder 2"/>
          <p:cNvSpPr txBox="1">
            <a:spLocks/>
          </p:cNvSpPr>
          <p:nvPr/>
        </p:nvSpPr>
        <p:spPr>
          <a:xfrm>
            <a:off x="3779912" y="2984537"/>
            <a:ext cx="3672408" cy="670972"/>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buNone/>
            </a:pPr>
            <a:r>
              <a:rPr lang="en-US" dirty="0" smtClean="0"/>
              <a:t>Classification tuning?</a:t>
            </a:r>
            <a:endParaRPr lang="en-US" dirty="0"/>
          </a:p>
        </p:txBody>
      </p:sp>
      <p:sp>
        <p:nvSpPr>
          <p:cNvPr id="10" name="Content Placeholder 2"/>
          <p:cNvSpPr txBox="1">
            <a:spLocks/>
          </p:cNvSpPr>
          <p:nvPr/>
        </p:nvSpPr>
        <p:spPr>
          <a:xfrm>
            <a:off x="5292080" y="4797152"/>
            <a:ext cx="3341993" cy="151792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smtClean="0"/>
              <a:t>Robustness?</a:t>
            </a:r>
          </a:p>
          <a:p>
            <a:r>
              <a:rPr lang="en-US" dirty="0" smtClean="0"/>
              <a:t>Generalization?</a:t>
            </a:r>
            <a:endParaRPr lang="en-US" dirty="0"/>
          </a:p>
        </p:txBody>
      </p:sp>
      <p:sp>
        <p:nvSpPr>
          <p:cNvPr id="11" name="TextBox 10"/>
          <p:cNvSpPr txBox="1"/>
          <p:nvPr/>
        </p:nvSpPr>
        <p:spPr>
          <a:xfrm>
            <a:off x="179512" y="1640413"/>
            <a:ext cx="2569934" cy="49244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600" b="1" dirty="0" smtClean="0"/>
              <a:t>Segmentation</a:t>
            </a:r>
            <a:endParaRPr lang="en-US" sz="2600" b="1" dirty="0"/>
          </a:p>
        </p:txBody>
      </p:sp>
      <p:cxnSp>
        <p:nvCxnSpPr>
          <p:cNvPr id="13" name="Straight Arrow Connector 12"/>
          <p:cNvCxnSpPr>
            <a:stCxn id="11" idx="3"/>
          </p:cNvCxnSpPr>
          <p:nvPr/>
        </p:nvCxnSpPr>
        <p:spPr>
          <a:xfrm flipV="1">
            <a:off x="2749446" y="1886634"/>
            <a:ext cx="382394" cy="1"/>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3131840" y="1640413"/>
            <a:ext cx="1693092" cy="4924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600" b="1" dirty="0" smtClean="0"/>
              <a:t>Features</a:t>
            </a:r>
            <a:endParaRPr lang="en-US" sz="2600" b="1" dirty="0"/>
          </a:p>
        </p:txBody>
      </p:sp>
      <p:sp>
        <p:nvSpPr>
          <p:cNvPr id="17" name="TextBox 16"/>
          <p:cNvSpPr txBox="1"/>
          <p:nvPr/>
        </p:nvSpPr>
        <p:spPr>
          <a:xfrm>
            <a:off x="3343353" y="2492894"/>
            <a:ext cx="1305165"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600" b="1" dirty="0" smtClean="0"/>
              <a:t>Labels</a:t>
            </a:r>
            <a:endParaRPr lang="en-US" sz="2600" b="1" dirty="0"/>
          </a:p>
        </p:txBody>
      </p:sp>
      <p:cxnSp>
        <p:nvCxnSpPr>
          <p:cNvPr id="18" name="Straight Arrow Connector 17"/>
          <p:cNvCxnSpPr/>
          <p:nvPr/>
        </p:nvCxnSpPr>
        <p:spPr>
          <a:xfrm>
            <a:off x="4848200" y="1886634"/>
            <a:ext cx="262516" cy="246222"/>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4626260" y="2312875"/>
            <a:ext cx="469562" cy="426241"/>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5095822" y="1990268"/>
            <a:ext cx="2520242" cy="4924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600" b="1" dirty="0" smtClean="0"/>
              <a:t>Classification</a:t>
            </a:r>
            <a:endParaRPr lang="en-US" sz="2600" b="1" dirty="0"/>
          </a:p>
        </p:txBody>
      </p:sp>
      <p:sp>
        <p:nvSpPr>
          <p:cNvPr id="23" name="TextBox 22"/>
          <p:cNvSpPr txBox="1"/>
          <p:nvPr/>
        </p:nvSpPr>
        <p:spPr>
          <a:xfrm>
            <a:off x="5282124" y="2899257"/>
            <a:ext cx="2036135" cy="89255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600" b="1" dirty="0" smtClean="0"/>
              <a:t>Number of</a:t>
            </a:r>
          </a:p>
          <a:p>
            <a:r>
              <a:rPr lang="en-US" sz="2600" b="1" dirty="0" smtClean="0"/>
              <a:t>clusters</a:t>
            </a:r>
            <a:endParaRPr lang="en-US" sz="2600" b="1" dirty="0"/>
          </a:p>
        </p:txBody>
      </p:sp>
      <p:cxnSp>
        <p:nvCxnSpPr>
          <p:cNvPr id="24" name="Straight Arrow Connector 23"/>
          <p:cNvCxnSpPr/>
          <p:nvPr/>
        </p:nvCxnSpPr>
        <p:spPr>
          <a:xfrm flipV="1">
            <a:off x="6300192" y="2482711"/>
            <a:ext cx="0" cy="396045"/>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3" idx="1"/>
          </p:cNvCxnSpPr>
          <p:nvPr/>
        </p:nvCxnSpPr>
        <p:spPr>
          <a:xfrm flipH="1">
            <a:off x="4552706" y="3345533"/>
            <a:ext cx="729418" cy="364551"/>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1091795" y="3221220"/>
            <a:ext cx="3464410" cy="89255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600" b="1" dirty="0" smtClean="0"/>
              <a:t>Validation criteria,</a:t>
            </a:r>
          </a:p>
          <a:p>
            <a:r>
              <a:rPr lang="en-US" sz="2600" b="1" dirty="0" smtClean="0"/>
              <a:t>graphs, statistics…</a:t>
            </a:r>
            <a:endParaRPr lang="en-US" sz="2600" b="1" dirty="0"/>
          </a:p>
        </p:txBody>
      </p:sp>
      <p:sp>
        <p:nvSpPr>
          <p:cNvPr id="30" name="TextBox 29"/>
          <p:cNvSpPr txBox="1"/>
          <p:nvPr/>
        </p:nvSpPr>
        <p:spPr>
          <a:xfrm>
            <a:off x="7175019" y="3907067"/>
            <a:ext cx="1459054" cy="4924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600" b="1" dirty="0" smtClean="0"/>
              <a:t>Results</a:t>
            </a:r>
            <a:endParaRPr lang="en-US" sz="2600" b="1" dirty="0"/>
          </a:p>
        </p:txBody>
      </p:sp>
      <p:cxnSp>
        <p:nvCxnSpPr>
          <p:cNvPr id="35" name="Straight Arrow Connector 34"/>
          <p:cNvCxnSpPr/>
          <p:nvPr/>
        </p:nvCxnSpPr>
        <p:spPr>
          <a:xfrm>
            <a:off x="7452320" y="2476558"/>
            <a:ext cx="423664" cy="1430509"/>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805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35"/>
                                        </p:tgtEl>
                                        <p:attrNameLst>
                                          <p:attrName>ppt_x</p:attrName>
                                        </p:attrNameLst>
                                      </p:cBhvr>
                                      <p:tavLst>
                                        <p:tav tm="0">
                                          <p:val>
                                            <p:strVal val="ppt_x"/>
                                          </p:val>
                                        </p:tav>
                                        <p:tav tm="100000">
                                          <p:val>
                                            <p:strVal val="ppt_x"/>
                                          </p:val>
                                        </p:tav>
                                      </p:tavLst>
                                    </p:anim>
                                    <p:anim calcmode="lin" valueType="num">
                                      <p:cBhvr additive="base">
                                        <p:cTn id="29" dur="500"/>
                                        <p:tgtEl>
                                          <p:spTgt spid="35"/>
                                        </p:tgtEl>
                                        <p:attrNameLst>
                                          <p:attrName>ppt_y</p:attrName>
                                        </p:attrNameLst>
                                      </p:cBhvr>
                                      <p:tavLst>
                                        <p:tav tm="0">
                                          <p:val>
                                            <p:strVal val="ppt_y"/>
                                          </p:val>
                                        </p:tav>
                                        <p:tav tm="100000">
                                          <p:val>
                                            <p:strVal val="1+ppt_h/2"/>
                                          </p:val>
                                        </p:tav>
                                      </p:tavLst>
                                    </p:anim>
                                    <p:set>
                                      <p:cBhvr>
                                        <p:cTn id="30" dur="1" fill="hold">
                                          <p:stCondLst>
                                            <p:cond delay="499"/>
                                          </p:stCondLst>
                                        </p:cTn>
                                        <p:tgtEl>
                                          <p:spTgt spid="35"/>
                                        </p:tgtEl>
                                        <p:attrNameLst>
                                          <p:attrName>style.visibility</p:attrName>
                                        </p:attrNameLst>
                                      </p:cBhvr>
                                      <p:to>
                                        <p:strVal val="hidden"/>
                                      </p:to>
                                    </p:set>
                                  </p:childTnLst>
                                </p:cTn>
                              </p:par>
                              <p:par>
                                <p:cTn id="31" presetID="2" presetClass="exit" presetSubtype="4" fill="hold" grpId="3" nodeType="withEffect">
                                  <p:stCondLst>
                                    <p:cond delay="0"/>
                                  </p:stCondLst>
                                  <p:childTnLst>
                                    <p:anim calcmode="lin" valueType="num">
                                      <p:cBhvr additive="base">
                                        <p:cTn id="32" dur="500"/>
                                        <p:tgtEl>
                                          <p:spTgt spid="30"/>
                                        </p:tgtEl>
                                        <p:attrNameLst>
                                          <p:attrName>ppt_x</p:attrName>
                                        </p:attrNameLst>
                                      </p:cBhvr>
                                      <p:tavLst>
                                        <p:tav tm="0">
                                          <p:val>
                                            <p:strVal val="ppt_x"/>
                                          </p:val>
                                        </p:tav>
                                        <p:tav tm="100000">
                                          <p:val>
                                            <p:strVal val="ppt_x"/>
                                          </p:val>
                                        </p:tav>
                                      </p:tavLst>
                                    </p:anim>
                                    <p:anim calcmode="lin" valueType="num">
                                      <p:cBhvr additive="base">
                                        <p:cTn id="33" dur="500"/>
                                        <p:tgtEl>
                                          <p:spTgt spid="30"/>
                                        </p:tgtEl>
                                        <p:attrNameLst>
                                          <p:attrName>ppt_y</p:attrName>
                                        </p:attrNameLst>
                                      </p:cBhvr>
                                      <p:tavLst>
                                        <p:tav tm="0">
                                          <p:val>
                                            <p:strVal val="ppt_y"/>
                                          </p:val>
                                        </p:tav>
                                        <p:tav tm="100000">
                                          <p:val>
                                            <p:strVal val="1+ppt_h/2"/>
                                          </p:val>
                                        </p:tav>
                                      </p:tavLst>
                                    </p:anim>
                                    <p:set>
                                      <p:cBhvr>
                                        <p:cTn id="34" dur="1" fill="hold">
                                          <p:stCondLst>
                                            <p:cond delay="499"/>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grpId="1" nodeType="clickEffect">
                                  <p:stCondLst>
                                    <p:cond delay="0"/>
                                  </p:stCondLst>
                                  <p:childTnLst>
                                    <p:anim calcmode="lin" valueType="num">
                                      <p:cBhvr additive="base">
                                        <p:cTn id="62" dur="500"/>
                                        <p:tgtEl>
                                          <p:spTgt spid="11"/>
                                        </p:tgtEl>
                                        <p:attrNameLst>
                                          <p:attrName>ppt_x</p:attrName>
                                        </p:attrNameLst>
                                      </p:cBhvr>
                                      <p:tavLst>
                                        <p:tav tm="0">
                                          <p:val>
                                            <p:strVal val="ppt_x"/>
                                          </p:val>
                                        </p:tav>
                                        <p:tav tm="100000">
                                          <p:val>
                                            <p:strVal val="ppt_x"/>
                                          </p:val>
                                        </p:tav>
                                      </p:tavLst>
                                    </p:anim>
                                    <p:anim calcmode="lin" valueType="num">
                                      <p:cBhvr additive="base">
                                        <p:cTn id="63" dur="500"/>
                                        <p:tgtEl>
                                          <p:spTgt spid="11"/>
                                        </p:tgtEl>
                                        <p:attrNameLst>
                                          <p:attrName>ppt_y</p:attrName>
                                        </p:attrNameLst>
                                      </p:cBhvr>
                                      <p:tavLst>
                                        <p:tav tm="0">
                                          <p:val>
                                            <p:strVal val="ppt_y"/>
                                          </p:val>
                                        </p:tav>
                                        <p:tav tm="100000">
                                          <p:val>
                                            <p:strVal val="1+ppt_h/2"/>
                                          </p:val>
                                        </p:tav>
                                      </p:tavLst>
                                    </p:anim>
                                    <p:set>
                                      <p:cBhvr>
                                        <p:cTn id="64" dur="1" fill="hold">
                                          <p:stCondLst>
                                            <p:cond delay="499"/>
                                          </p:stCondLst>
                                        </p:cTn>
                                        <p:tgtEl>
                                          <p:spTgt spid="11"/>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13"/>
                                        </p:tgtEl>
                                        <p:attrNameLst>
                                          <p:attrName>ppt_x</p:attrName>
                                        </p:attrNameLst>
                                      </p:cBhvr>
                                      <p:tavLst>
                                        <p:tav tm="0">
                                          <p:val>
                                            <p:strVal val="ppt_x"/>
                                          </p:val>
                                        </p:tav>
                                        <p:tav tm="100000">
                                          <p:val>
                                            <p:strVal val="ppt_x"/>
                                          </p:val>
                                        </p:tav>
                                      </p:tavLst>
                                    </p:anim>
                                    <p:anim calcmode="lin" valueType="num">
                                      <p:cBhvr additive="base">
                                        <p:cTn id="67" dur="500"/>
                                        <p:tgtEl>
                                          <p:spTgt spid="13"/>
                                        </p:tgtEl>
                                        <p:attrNameLst>
                                          <p:attrName>ppt_y</p:attrName>
                                        </p:attrNameLst>
                                      </p:cBhvr>
                                      <p:tavLst>
                                        <p:tav tm="0">
                                          <p:val>
                                            <p:strVal val="ppt_y"/>
                                          </p:val>
                                        </p:tav>
                                        <p:tav tm="100000">
                                          <p:val>
                                            <p:strVal val="1+ppt_h/2"/>
                                          </p:val>
                                        </p:tav>
                                      </p:tavLst>
                                    </p:anim>
                                    <p:set>
                                      <p:cBhvr>
                                        <p:cTn id="68" dur="1" fill="hold">
                                          <p:stCondLst>
                                            <p:cond delay="499"/>
                                          </p:stCondLst>
                                        </p:cTn>
                                        <p:tgtEl>
                                          <p:spTgt spid="13"/>
                                        </p:tgtEl>
                                        <p:attrNameLst>
                                          <p:attrName>style.visibility</p:attrName>
                                        </p:attrNameLst>
                                      </p:cBhvr>
                                      <p:to>
                                        <p:strVal val="hidden"/>
                                      </p:to>
                                    </p:set>
                                  </p:childTnLst>
                                </p:cTn>
                              </p:par>
                              <p:par>
                                <p:cTn id="69" presetID="2" presetClass="exit" presetSubtype="4" fill="hold" grpId="1" nodeType="withEffect">
                                  <p:stCondLst>
                                    <p:cond delay="0"/>
                                  </p:stCondLst>
                                  <p:childTnLst>
                                    <p:anim calcmode="lin" valueType="num">
                                      <p:cBhvr additive="base">
                                        <p:cTn id="70" dur="500"/>
                                        <p:tgtEl>
                                          <p:spTgt spid="14"/>
                                        </p:tgtEl>
                                        <p:attrNameLst>
                                          <p:attrName>ppt_x</p:attrName>
                                        </p:attrNameLst>
                                      </p:cBhvr>
                                      <p:tavLst>
                                        <p:tav tm="0">
                                          <p:val>
                                            <p:strVal val="ppt_x"/>
                                          </p:val>
                                        </p:tav>
                                        <p:tav tm="100000">
                                          <p:val>
                                            <p:strVal val="ppt_x"/>
                                          </p:val>
                                        </p:tav>
                                      </p:tavLst>
                                    </p:anim>
                                    <p:anim calcmode="lin" valueType="num">
                                      <p:cBhvr additive="base">
                                        <p:cTn id="71" dur="500"/>
                                        <p:tgtEl>
                                          <p:spTgt spid="14"/>
                                        </p:tgtEl>
                                        <p:attrNameLst>
                                          <p:attrName>ppt_y</p:attrName>
                                        </p:attrNameLst>
                                      </p:cBhvr>
                                      <p:tavLst>
                                        <p:tav tm="0">
                                          <p:val>
                                            <p:strVal val="ppt_y"/>
                                          </p:val>
                                        </p:tav>
                                        <p:tav tm="100000">
                                          <p:val>
                                            <p:strVal val="1+ppt_h/2"/>
                                          </p:val>
                                        </p:tav>
                                      </p:tavLst>
                                    </p:anim>
                                    <p:set>
                                      <p:cBhvr>
                                        <p:cTn id="72" dur="1" fill="hold">
                                          <p:stCondLst>
                                            <p:cond delay="499"/>
                                          </p:stCondLst>
                                        </p:cTn>
                                        <p:tgtEl>
                                          <p:spTgt spid="14"/>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18"/>
                                        </p:tgtEl>
                                        <p:attrNameLst>
                                          <p:attrName>ppt_x</p:attrName>
                                        </p:attrNameLst>
                                      </p:cBhvr>
                                      <p:tavLst>
                                        <p:tav tm="0">
                                          <p:val>
                                            <p:strVal val="ppt_x"/>
                                          </p:val>
                                        </p:tav>
                                        <p:tav tm="100000">
                                          <p:val>
                                            <p:strVal val="ppt_x"/>
                                          </p:val>
                                        </p:tav>
                                      </p:tavLst>
                                    </p:anim>
                                    <p:anim calcmode="lin" valueType="num">
                                      <p:cBhvr additive="base">
                                        <p:cTn id="75" dur="500"/>
                                        <p:tgtEl>
                                          <p:spTgt spid="18"/>
                                        </p:tgtEl>
                                        <p:attrNameLst>
                                          <p:attrName>ppt_y</p:attrName>
                                        </p:attrNameLst>
                                      </p:cBhvr>
                                      <p:tavLst>
                                        <p:tav tm="0">
                                          <p:val>
                                            <p:strVal val="ppt_y"/>
                                          </p:val>
                                        </p:tav>
                                        <p:tav tm="100000">
                                          <p:val>
                                            <p:strVal val="1+ppt_h/2"/>
                                          </p:val>
                                        </p:tav>
                                      </p:tavLst>
                                    </p:anim>
                                    <p:set>
                                      <p:cBhvr>
                                        <p:cTn id="76" dur="1" fill="hold">
                                          <p:stCondLst>
                                            <p:cond delay="499"/>
                                          </p:stCondLst>
                                        </p:cTn>
                                        <p:tgtEl>
                                          <p:spTgt spid="18"/>
                                        </p:tgtEl>
                                        <p:attrNameLst>
                                          <p:attrName>style.visibility</p:attrName>
                                        </p:attrNameLst>
                                      </p:cBhvr>
                                      <p:to>
                                        <p:strVal val="hidden"/>
                                      </p:to>
                                    </p:set>
                                  </p:childTnLst>
                                </p:cTn>
                              </p:par>
                              <p:par>
                                <p:cTn id="77" presetID="2" presetClass="exit" presetSubtype="4" fill="hold" grpId="1" nodeType="withEffect">
                                  <p:stCondLst>
                                    <p:cond delay="0"/>
                                  </p:stCondLst>
                                  <p:childTnLst>
                                    <p:anim calcmode="lin" valueType="num">
                                      <p:cBhvr additive="base">
                                        <p:cTn id="78" dur="500"/>
                                        <p:tgtEl>
                                          <p:spTgt spid="22"/>
                                        </p:tgtEl>
                                        <p:attrNameLst>
                                          <p:attrName>ppt_x</p:attrName>
                                        </p:attrNameLst>
                                      </p:cBhvr>
                                      <p:tavLst>
                                        <p:tav tm="0">
                                          <p:val>
                                            <p:strVal val="ppt_x"/>
                                          </p:val>
                                        </p:tav>
                                        <p:tav tm="100000">
                                          <p:val>
                                            <p:strVal val="ppt_x"/>
                                          </p:val>
                                        </p:tav>
                                      </p:tavLst>
                                    </p:anim>
                                    <p:anim calcmode="lin" valueType="num">
                                      <p:cBhvr additive="base">
                                        <p:cTn id="79" dur="500"/>
                                        <p:tgtEl>
                                          <p:spTgt spid="22"/>
                                        </p:tgtEl>
                                        <p:attrNameLst>
                                          <p:attrName>ppt_y</p:attrName>
                                        </p:attrNameLst>
                                      </p:cBhvr>
                                      <p:tavLst>
                                        <p:tav tm="0">
                                          <p:val>
                                            <p:strVal val="ppt_y"/>
                                          </p:val>
                                        </p:tav>
                                        <p:tav tm="100000">
                                          <p:val>
                                            <p:strVal val="1+ppt_h/2"/>
                                          </p:val>
                                        </p:tav>
                                      </p:tavLst>
                                    </p:anim>
                                    <p:set>
                                      <p:cBhvr>
                                        <p:cTn id="80" dur="1" fill="hold">
                                          <p:stCondLst>
                                            <p:cond delay="499"/>
                                          </p:stCondLst>
                                        </p:cTn>
                                        <p:tgtEl>
                                          <p:spTgt spid="22"/>
                                        </p:tgtEl>
                                        <p:attrNameLst>
                                          <p:attrName>style.visibility</p:attrName>
                                        </p:attrNameLst>
                                      </p:cBhvr>
                                      <p:to>
                                        <p:strVal val="hidden"/>
                                      </p:to>
                                    </p:set>
                                  </p:childTnLst>
                                </p:cTn>
                              </p:par>
                              <p:par>
                                <p:cTn id="81" presetID="2" presetClass="exit" presetSubtype="4" fill="hold" grpId="1" nodeType="withEffect">
                                  <p:stCondLst>
                                    <p:cond delay="0"/>
                                  </p:stCondLst>
                                  <p:childTnLst>
                                    <p:anim calcmode="lin" valueType="num">
                                      <p:cBhvr additive="base">
                                        <p:cTn id="82" dur="500"/>
                                        <p:tgtEl>
                                          <p:spTgt spid="17"/>
                                        </p:tgtEl>
                                        <p:attrNameLst>
                                          <p:attrName>ppt_x</p:attrName>
                                        </p:attrNameLst>
                                      </p:cBhvr>
                                      <p:tavLst>
                                        <p:tav tm="0">
                                          <p:val>
                                            <p:strVal val="ppt_x"/>
                                          </p:val>
                                        </p:tav>
                                        <p:tav tm="100000">
                                          <p:val>
                                            <p:strVal val="ppt_x"/>
                                          </p:val>
                                        </p:tav>
                                      </p:tavLst>
                                    </p:anim>
                                    <p:anim calcmode="lin" valueType="num">
                                      <p:cBhvr additive="base">
                                        <p:cTn id="83" dur="500"/>
                                        <p:tgtEl>
                                          <p:spTgt spid="17"/>
                                        </p:tgtEl>
                                        <p:attrNameLst>
                                          <p:attrName>ppt_y</p:attrName>
                                        </p:attrNameLst>
                                      </p:cBhvr>
                                      <p:tavLst>
                                        <p:tav tm="0">
                                          <p:val>
                                            <p:strVal val="ppt_y"/>
                                          </p:val>
                                        </p:tav>
                                        <p:tav tm="100000">
                                          <p:val>
                                            <p:strVal val="1+ppt_h/2"/>
                                          </p:val>
                                        </p:tav>
                                      </p:tavLst>
                                    </p:anim>
                                    <p:set>
                                      <p:cBhvr>
                                        <p:cTn id="84" dur="1" fill="hold">
                                          <p:stCondLst>
                                            <p:cond delay="499"/>
                                          </p:stCondLst>
                                        </p:cTn>
                                        <p:tgtEl>
                                          <p:spTgt spid="17"/>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20"/>
                                        </p:tgtEl>
                                        <p:attrNameLst>
                                          <p:attrName>ppt_x</p:attrName>
                                        </p:attrNameLst>
                                      </p:cBhvr>
                                      <p:tavLst>
                                        <p:tav tm="0">
                                          <p:val>
                                            <p:strVal val="ppt_x"/>
                                          </p:val>
                                        </p:tav>
                                        <p:tav tm="100000">
                                          <p:val>
                                            <p:strVal val="ppt_x"/>
                                          </p:val>
                                        </p:tav>
                                      </p:tavLst>
                                    </p:anim>
                                    <p:anim calcmode="lin" valueType="num">
                                      <p:cBhvr additive="base">
                                        <p:cTn id="87" dur="500"/>
                                        <p:tgtEl>
                                          <p:spTgt spid="20"/>
                                        </p:tgtEl>
                                        <p:attrNameLst>
                                          <p:attrName>ppt_y</p:attrName>
                                        </p:attrNameLst>
                                      </p:cBhvr>
                                      <p:tavLst>
                                        <p:tav tm="0">
                                          <p:val>
                                            <p:strVal val="ppt_y"/>
                                          </p:val>
                                        </p:tav>
                                        <p:tav tm="100000">
                                          <p:val>
                                            <p:strVal val="1+ppt_h/2"/>
                                          </p:val>
                                        </p:tav>
                                      </p:tavLst>
                                    </p:anim>
                                    <p:set>
                                      <p:cBhvr>
                                        <p:cTn id="88" dur="1" fill="hold">
                                          <p:stCondLst>
                                            <p:cond delay="499"/>
                                          </p:stCondLst>
                                        </p:cTn>
                                        <p:tgtEl>
                                          <p:spTgt spid="20"/>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24"/>
                                        </p:tgtEl>
                                        <p:attrNameLst>
                                          <p:attrName>ppt_x</p:attrName>
                                        </p:attrNameLst>
                                      </p:cBhvr>
                                      <p:tavLst>
                                        <p:tav tm="0">
                                          <p:val>
                                            <p:strVal val="ppt_x"/>
                                          </p:val>
                                        </p:tav>
                                        <p:tav tm="100000">
                                          <p:val>
                                            <p:strVal val="ppt_x"/>
                                          </p:val>
                                        </p:tav>
                                      </p:tavLst>
                                    </p:anim>
                                    <p:anim calcmode="lin" valueType="num">
                                      <p:cBhvr additive="base">
                                        <p:cTn id="91" dur="500"/>
                                        <p:tgtEl>
                                          <p:spTgt spid="24"/>
                                        </p:tgtEl>
                                        <p:attrNameLst>
                                          <p:attrName>ppt_y</p:attrName>
                                        </p:attrNameLst>
                                      </p:cBhvr>
                                      <p:tavLst>
                                        <p:tav tm="0">
                                          <p:val>
                                            <p:strVal val="ppt_y"/>
                                          </p:val>
                                        </p:tav>
                                        <p:tav tm="100000">
                                          <p:val>
                                            <p:strVal val="1+ppt_h/2"/>
                                          </p:val>
                                        </p:tav>
                                      </p:tavLst>
                                    </p:anim>
                                    <p:set>
                                      <p:cBhvr>
                                        <p:cTn id="92" dur="1" fill="hold">
                                          <p:stCondLst>
                                            <p:cond delay="499"/>
                                          </p:stCondLst>
                                        </p:cTn>
                                        <p:tgtEl>
                                          <p:spTgt spid="24"/>
                                        </p:tgtEl>
                                        <p:attrNameLst>
                                          <p:attrName>style.visibility</p:attrName>
                                        </p:attrNameLst>
                                      </p:cBhvr>
                                      <p:to>
                                        <p:strVal val="hidden"/>
                                      </p:to>
                                    </p:set>
                                  </p:childTnLst>
                                </p:cTn>
                              </p:par>
                              <p:par>
                                <p:cTn id="93" presetID="2" presetClass="exit" presetSubtype="4" fill="hold" grpId="1" nodeType="withEffect">
                                  <p:stCondLst>
                                    <p:cond delay="0"/>
                                  </p:stCondLst>
                                  <p:childTnLst>
                                    <p:anim calcmode="lin" valueType="num">
                                      <p:cBhvr additive="base">
                                        <p:cTn id="94" dur="500"/>
                                        <p:tgtEl>
                                          <p:spTgt spid="23"/>
                                        </p:tgtEl>
                                        <p:attrNameLst>
                                          <p:attrName>ppt_x</p:attrName>
                                        </p:attrNameLst>
                                      </p:cBhvr>
                                      <p:tavLst>
                                        <p:tav tm="0">
                                          <p:val>
                                            <p:strVal val="ppt_x"/>
                                          </p:val>
                                        </p:tav>
                                        <p:tav tm="100000">
                                          <p:val>
                                            <p:strVal val="ppt_x"/>
                                          </p:val>
                                        </p:tav>
                                      </p:tavLst>
                                    </p:anim>
                                    <p:anim calcmode="lin" valueType="num">
                                      <p:cBhvr additive="base">
                                        <p:cTn id="95" dur="500"/>
                                        <p:tgtEl>
                                          <p:spTgt spid="23"/>
                                        </p:tgtEl>
                                        <p:attrNameLst>
                                          <p:attrName>ppt_y</p:attrName>
                                        </p:attrNameLst>
                                      </p:cBhvr>
                                      <p:tavLst>
                                        <p:tav tm="0">
                                          <p:val>
                                            <p:strVal val="ppt_y"/>
                                          </p:val>
                                        </p:tav>
                                        <p:tav tm="100000">
                                          <p:val>
                                            <p:strVal val="1+ppt_h/2"/>
                                          </p:val>
                                        </p:tav>
                                      </p:tavLst>
                                    </p:anim>
                                    <p:set>
                                      <p:cBhvr>
                                        <p:cTn id="96" dur="1" fill="hold">
                                          <p:stCondLst>
                                            <p:cond delay="499"/>
                                          </p:stCondLst>
                                        </p:cTn>
                                        <p:tgtEl>
                                          <p:spTgt spid="23"/>
                                        </p:tgtEl>
                                        <p:attrNameLst>
                                          <p:attrName>style.visibility</p:attrName>
                                        </p:attrNameLst>
                                      </p:cBhvr>
                                      <p:to>
                                        <p:strVal val="hidden"/>
                                      </p:to>
                                    </p:set>
                                  </p:childTnLst>
                                </p:cTn>
                              </p:par>
                              <p:par>
                                <p:cTn id="97" presetID="2" presetClass="exit" presetSubtype="4" fill="hold" nodeType="withEffect">
                                  <p:stCondLst>
                                    <p:cond delay="0"/>
                                  </p:stCondLst>
                                  <p:childTnLst>
                                    <p:anim calcmode="lin" valueType="num">
                                      <p:cBhvr additive="base">
                                        <p:cTn id="98" dur="500"/>
                                        <p:tgtEl>
                                          <p:spTgt spid="26"/>
                                        </p:tgtEl>
                                        <p:attrNameLst>
                                          <p:attrName>ppt_x</p:attrName>
                                        </p:attrNameLst>
                                      </p:cBhvr>
                                      <p:tavLst>
                                        <p:tav tm="0">
                                          <p:val>
                                            <p:strVal val="ppt_x"/>
                                          </p:val>
                                        </p:tav>
                                        <p:tav tm="100000">
                                          <p:val>
                                            <p:strVal val="ppt_x"/>
                                          </p:val>
                                        </p:tav>
                                      </p:tavLst>
                                    </p:anim>
                                    <p:anim calcmode="lin" valueType="num">
                                      <p:cBhvr additive="base">
                                        <p:cTn id="99" dur="500"/>
                                        <p:tgtEl>
                                          <p:spTgt spid="26"/>
                                        </p:tgtEl>
                                        <p:attrNameLst>
                                          <p:attrName>ppt_y</p:attrName>
                                        </p:attrNameLst>
                                      </p:cBhvr>
                                      <p:tavLst>
                                        <p:tav tm="0">
                                          <p:val>
                                            <p:strVal val="ppt_y"/>
                                          </p:val>
                                        </p:tav>
                                        <p:tav tm="100000">
                                          <p:val>
                                            <p:strVal val="1+ppt_h/2"/>
                                          </p:val>
                                        </p:tav>
                                      </p:tavLst>
                                    </p:anim>
                                    <p:set>
                                      <p:cBhvr>
                                        <p:cTn id="100" dur="1" fill="hold">
                                          <p:stCondLst>
                                            <p:cond delay="499"/>
                                          </p:stCondLst>
                                        </p:cTn>
                                        <p:tgtEl>
                                          <p:spTgt spid="26"/>
                                        </p:tgtEl>
                                        <p:attrNameLst>
                                          <p:attrName>style.visibility</p:attrName>
                                        </p:attrNameLst>
                                      </p:cBhvr>
                                      <p:to>
                                        <p:strVal val="hidden"/>
                                      </p:to>
                                    </p:set>
                                  </p:childTnLst>
                                </p:cTn>
                              </p:par>
                              <p:par>
                                <p:cTn id="101" presetID="2" presetClass="exit" presetSubtype="4" fill="hold" grpId="1" nodeType="withEffect">
                                  <p:stCondLst>
                                    <p:cond delay="0"/>
                                  </p:stCondLst>
                                  <p:childTnLst>
                                    <p:anim calcmode="lin" valueType="num">
                                      <p:cBhvr additive="base">
                                        <p:cTn id="102" dur="500"/>
                                        <p:tgtEl>
                                          <p:spTgt spid="29"/>
                                        </p:tgtEl>
                                        <p:attrNameLst>
                                          <p:attrName>ppt_x</p:attrName>
                                        </p:attrNameLst>
                                      </p:cBhvr>
                                      <p:tavLst>
                                        <p:tav tm="0">
                                          <p:val>
                                            <p:strVal val="ppt_x"/>
                                          </p:val>
                                        </p:tav>
                                        <p:tav tm="100000">
                                          <p:val>
                                            <p:strVal val="ppt_x"/>
                                          </p:val>
                                        </p:tav>
                                      </p:tavLst>
                                    </p:anim>
                                    <p:anim calcmode="lin" valueType="num">
                                      <p:cBhvr additive="base">
                                        <p:cTn id="103" dur="500"/>
                                        <p:tgtEl>
                                          <p:spTgt spid="29"/>
                                        </p:tgtEl>
                                        <p:attrNameLst>
                                          <p:attrName>ppt_y</p:attrName>
                                        </p:attrNameLst>
                                      </p:cBhvr>
                                      <p:tavLst>
                                        <p:tav tm="0">
                                          <p:val>
                                            <p:strVal val="ppt_y"/>
                                          </p:val>
                                        </p:tav>
                                        <p:tav tm="100000">
                                          <p:val>
                                            <p:strVal val="1+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4" fill="hold" nodeType="withEffect">
                                  <p:stCondLst>
                                    <p:cond delay="0"/>
                                  </p:stCondLst>
                                  <p:childTnLst>
                                    <p:anim calcmode="lin" valueType="num">
                                      <p:cBhvr additive="base">
                                        <p:cTn id="106" dur="500"/>
                                        <p:tgtEl>
                                          <p:spTgt spid="35"/>
                                        </p:tgtEl>
                                        <p:attrNameLst>
                                          <p:attrName>ppt_x</p:attrName>
                                        </p:attrNameLst>
                                      </p:cBhvr>
                                      <p:tavLst>
                                        <p:tav tm="0">
                                          <p:val>
                                            <p:strVal val="ppt_x"/>
                                          </p:val>
                                        </p:tav>
                                        <p:tav tm="100000">
                                          <p:val>
                                            <p:strVal val="ppt_x"/>
                                          </p:val>
                                        </p:tav>
                                      </p:tavLst>
                                    </p:anim>
                                    <p:anim calcmode="lin" valueType="num">
                                      <p:cBhvr additive="base">
                                        <p:cTn id="107" dur="500"/>
                                        <p:tgtEl>
                                          <p:spTgt spid="35"/>
                                        </p:tgtEl>
                                        <p:attrNameLst>
                                          <p:attrName>ppt_y</p:attrName>
                                        </p:attrNameLst>
                                      </p:cBhvr>
                                      <p:tavLst>
                                        <p:tav tm="0">
                                          <p:val>
                                            <p:strVal val="ppt_y"/>
                                          </p:val>
                                        </p:tav>
                                        <p:tav tm="100000">
                                          <p:val>
                                            <p:strVal val="1+ppt_h/2"/>
                                          </p:val>
                                        </p:tav>
                                      </p:tavLst>
                                    </p:anim>
                                    <p:set>
                                      <p:cBhvr>
                                        <p:cTn id="108" dur="1" fill="hold">
                                          <p:stCondLst>
                                            <p:cond delay="499"/>
                                          </p:stCondLst>
                                        </p:cTn>
                                        <p:tgtEl>
                                          <p:spTgt spid="35"/>
                                        </p:tgtEl>
                                        <p:attrNameLst>
                                          <p:attrName>style.visibility</p:attrName>
                                        </p:attrNameLst>
                                      </p:cBhvr>
                                      <p:to>
                                        <p:strVal val="hidden"/>
                                      </p:to>
                                    </p:set>
                                  </p:childTnLst>
                                </p:cTn>
                              </p:par>
                              <p:par>
                                <p:cTn id="109" presetID="2" presetClass="exit" presetSubtype="4" fill="hold" grpId="1" nodeType="withEffect">
                                  <p:stCondLst>
                                    <p:cond delay="0"/>
                                  </p:stCondLst>
                                  <p:childTnLst>
                                    <p:anim calcmode="lin" valueType="num">
                                      <p:cBhvr additive="base">
                                        <p:cTn id="110" dur="500"/>
                                        <p:tgtEl>
                                          <p:spTgt spid="30"/>
                                        </p:tgtEl>
                                        <p:attrNameLst>
                                          <p:attrName>ppt_x</p:attrName>
                                        </p:attrNameLst>
                                      </p:cBhvr>
                                      <p:tavLst>
                                        <p:tav tm="0">
                                          <p:val>
                                            <p:strVal val="ppt_x"/>
                                          </p:val>
                                        </p:tav>
                                        <p:tav tm="100000">
                                          <p:val>
                                            <p:strVal val="ppt_x"/>
                                          </p:val>
                                        </p:tav>
                                      </p:tavLst>
                                    </p:anim>
                                    <p:anim calcmode="lin" valueType="num">
                                      <p:cBhvr additive="base">
                                        <p:cTn id="111" dur="500"/>
                                        <p:tgtEl>
                                          <p:spTgt spid="30"/>
                                        </p:tgtEl>
                                        <p:attrNameLst>
                                          <p:attrName>ppt_y</p:attrName>
                                        </p:attrNameLst>
                                      </p:cBhvr>
                                      <p:tavLst>
                                        <p:tav tm="0">
                                          <p:val>
                                            <p:strVal val="ppt_y"/>
                                          </p:val>
                                        </p:tav>
                                        <p:tav tm="100000">
                                          <p:val>
                                            <p:strVal val="1+ppt_h/2"/>
                                          </p:val>
                                        </p:tav>
                                      </p:tavLst>
                                    </p:anim>
                                    <p:set>
                                      <p:cBhvr>
                                        <p:cTn id="112" dur="1" fill="hold">
                                          <p:stCondLst>
                                            <p:cond delay="499"/>
                                          </p:stCondLst>
                                        </p:cTn>
                                        <p:tgtEl>
                                          <p:spTgt spid="3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
                                            <p:txEl>
                                              <p:pRg st="0" end="0"/>
                                            </p:txEl>
                                          </p:spTgt>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P spid="10" grpId="0"/>
      <p:bldP spid="11" grpId="0" animBg="1"/>
      <p:bldP spid="11" grpId="1" animBg="1"/>
      <p:bldP spid="14" grpId="0" animBg="1"/>
      <p:bldP spid="14" grpId="1" animBg="1"/>
      <p:bldP spid="17" grpId="0" animBg="1"/>
      <p:bldP spid="17" grpId="1" animBg="1"/>
      <p:bldP spid="22" grpId="0" animBg="1"/>
      <p:bldP spid="22" grpId="1" animBg="1"/>
      <p:bldP spid="23" grpId="0" animBg="1"/>
      <p:bldP spid="23" grpId="1" animBg="1"/>
      <p:bldP spid="29" grpId="0" animBg="1"/>
      <p:bldP spid="29" grpId="1" animBg="1"/>
      <p:bldP spid="30" grpId="0" animBg="1"/>
      <p:bldP spid="30" grpId="1" animBg="1"/>
      <p:bldP spid="30" grpId="2" animBg="1"/>
      <p:bldP spid="30" grpId="3"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1628800"/>
            <a:ext cx="8208912" cy="2031325"/>
          </a:xfrm>
          <a:prstGeom prst="rect">
            <a:avLst/>
          </a:prstGeom>
          <a:noFill/>
        </p:spPr>
        <p:txBody>
          <a:bodyPr wrap="square" rtlCol="0">
            <a:spAutoFit/>
          </a:bodyPr>
          <a:lstStyle/>
          <a:p>
            <a:r>
              <a:rPr lang="en-US" sz="3600" dirty="0" smtClean="0"/>
              <a:t>Can we have something:</a:t>
            </a:r>
          </a:p>
          <a:p>
            <a:endParaRPr lang="en-US" sz="3600" dirty="0" smtClean="0"/>
          </a:p>
          <a:p>
            <a:r>
              <a:rPr lang="en-US" sz="3600" dirty="0" smtClean="0">
                <a:solidFill>
                  <a:srgbClr val="FF0000"/>
                </a:solidFill>
              </a:rPr>
              <a:t>More easy to use?</a:t>
            </a:r>
          </a:p>
          <a:p>
            <a:endParaRPr lang="en-US" dirty="0"/>
          </a:p>
        </p:txBody>
      </p:sp>
      <p:sp>
        <p:nvSpPr>
          <p:cNvPr id="5" name="TextBox 4"/>
          <p:cNvSpPr txBox="1"/>
          <p:nvPr/>
        </p:nvSpPr>
        <p:spPr>
          <a:xfrm>
            <a:off x="467544" y="3861048"/>
            <a:ext cx="8208912" cy="923330"/>
          </a:xfrm>
          <a:prstGeom prst="rect">
            <a:avLst/>
          </a:prstGeom>
          <a:noFill/>
        </p:spPr>
        <p:txBody>
          <a:bodyPr wrap="square" rtlCol="0">
            <a:spAutoFit/>
          </a:bodyPr>
          <a:lstStyle/>
          <a:p>
            <a:pPr marL="571500" indent="-571500">
              <a:buFont typeface="Arial" panose="020B0604020202020204" pitchFamily="34" charset="0"/>
              <a:buChar char="•"/>
            </a:pPr>
            <a:r>
              <a:rPr lang="en-US" sz="3600" dirty="0" smtClean="0"/>
              <a:t>Super robust</a:t>
            </a:r>
            <a:endParaRPr lang="en-US" sz="3600" dirty="0" smtClean="0">
              <a:solidFill>
                <a:srgbClr val="FF0000"/>
              </a:solidFill>
            </a:endParaRPr>
          </a:p>
          <a:p>
            <a:endParaRPr lang="en-US" dirty="0"/>
          </a:p>
        </p:txBody>
      </p:sp>
      <p:sp>
        <p:nvSpPr>
          <p:cNvPr id="6" name="TextBox 5"/>
          <p:cNvSpPr txBox="1"/>
          <p:nvPr/>
        </p:nvSpPr>
        <p:spPr>
          <a:xfrm>
            <a:off x="467544" y="4737918"/>
            <a:ext cx="8208912" cy="646331"/>
          </a:xfrm>
          <a:prstGeom prst="rect">
            <a:avLst/>
          </a:prstGeom>
          <a:noFill/>
        </p:spPr>
        <p:txBody>
          <a:bodyPr wrap="square" rtlCol="0">
            <a:spAutoFit/>
          </a:bodyPr>
          <a:lstStyle/>
          <a:p>
            <a:pPr marL="571500" indent="-571500">
              <a:buFont typeface="Arial" panose="020B0604020202020204" pitchFamily="34" charset="0"/>
              <a:buChar char="•"/>
            </a:pPr>
            <a:r>
              <a:rPr lang="en-US" sz="3600" dirty="0" smtClean="0"/>
              <a:t>Minor to none tuning</a:t>
            </a:r>
            <a:endParaRPr lang="en-US" dirty="0"/>
          </a:p>
        </p:txBody>
      </p:sp>
      <p:sp>
        <p:nvSpPr>
          <p:cNvPr id="10" name="TextBox 9"/>
          <p:cNvSpPr txBox="1"/>
          <p:nvPr/>
        </p:nvSpPr>
        <p:spPr>
          <a:xfrm>
            <a:off x="465098" y="5589240"/>
            <a:ext cx="8208912" cy="923330"/>
          </a:xfrm>
          <a:prstGeom prst="rect">
            <a:avLst/>
          </a:prstGeom>
          <a:noFill/>
        </p:spPr>
        <p:txBody>
          <a:bodyPr wrap="square" rtlCol="0">
            <a:spAutoFit/>
          </a:bodyPr>
          <a:lstStyle/>
          <a:p>
            <a:pPr marL="571500" indent="-571500">
              <a:buFont typeface="Arial" panose="020B0604020202020204" pitchFamily="34" charset="0"/>
              <a:buChar char="•"/>
            </a:pPr>
            <a:r>
              <a:rPr lang="en-US" sz="3600" dirty="0" smtClean="0"/>
              <a:t>Confident about our analysis</a:t>
            </a:r>
            <a:endParaRPr lang="en-US" sz="3600" dirty="0" smtClean="0">
              <a:solidFill>
                <a:srgbClr val="FF0000"/>
              </a:solidFill>
            </a:endParaRPr>
          </a:p>
          <a:p>
            <a:endParaRPr lang="en-US" dirty="0"/>
          </a:p>
        </p:txBody>
      </p:sp>
    </p:spTree>
    <p:extLst>
      <p:ext uri="{BB962C8B-B14F-4D97-AF65-F5344CB8AC3E}">
        <p14:creationId xmlns:p14="http://schemas.microsoft.com/office/powerpoint/2010/main" val="6181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Procedure</a:t>
            </a:r>
            <a:endParaRPr lang="en-US" dirty="0"/>
          </a:p>
        </p:txBody>
      </p:sp>
      <p:sp>
        <p:nvSpPr>
          <p:cNvPr id="9" name="TextBox 8"/>
          <p:cNvSpPr txBox="1"/>
          <p:nvPr/>
        </p:nvSpPr>
        <p:spPr>
          <a:xfrm>
            <a:off x="3313702" y="3380265"/>
            <a:ext cx="1192955" cy="30777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b="1" dirty="0" smtClean="0"/>
              <a:t>Classifier 1</a:t>
            </a:r>
            <a:endParaRPr lang="en-US" sz="1400" b="1" dirty="0"/>
          </a:p>
        </p:txBody>
      </p:sp>
      <p:sp>
        <p:nvSpPr>
          <p:cNvPr id="15" name="TextBox 14"/>
          <p:cNvSpPr txBox="1"/>
          <p:nvPr/>
        </p:nvSpPr>
        <p:spPr>
          <a:xfrm>
            <a:off x="3344058" y="1659136"/>
            <a:ext cx="2520241" cy="8925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600" b="1" dirty="0" smtClean="0"/>
              <a:t>Classification</a:t>
            </a:r>
          </a:p>
          <a:p>
            <a:pPr algn="ctr"/>
            <a:r>
              <a:rPr lang="en-US" sz="2600" b="1" dirty="0" smtClean="0"/>
              <a:t>Algorithm</a:t>
            </a:r>
            <a:endParaRPr lang="en-US" sz="2600" b="1" dirty="0"/>
          </a:p>
        </p:txBody>
      </p:sp>
      <p:sp>
        <p:nvSpPr>
          <p:cNvPr id="16" name="TextBox 15"/>
          <p:cNvSpPr txBox="1"/>
          <p:nvPr/>
        </p:nvSpPr>
        <p:spPr>
          <a:xfrm>
            <a:off x="6276694" y="1878061"/>
            <a:ext cx="457176"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600" b="1" dirty="0" smtClean="0"/>
              <a:t>K</a:t>
            </a:r>
            <a:endParaRPr lang="en-US" sz="2600" b="1" dirty="0"/>
          </a:p>
        </p:txBody>
      </p:sp>
      <p:cxnSp>
        <p:nvCxnSpPr>
          <p:cNvPr id="17" name="Straight Arrow Connector 16"/>
          <p:cNvCxnSpPr/>
          <p:nvPr/>
        </p:nvCxnSpPr>
        <p:spPr>
          <a:xfrm flipH="1" flipV="1">
            <a:off x="6751193" y="2353667"/>
            <a:ext cx="413095" cy="167336"/>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H="1">
            <a:off x="5844646" y="2124282"/>
            <a:ext cx="432048" cy="1"/>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7152944" y="2235925"/>
            <a:ext cx="1645002" cy="8925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600" b="1" dirty="0" smtClean="0"/>
              <a:t>Multiple</a:t>
            </a:r>
          </a:p>
          <a:p>
            <a:pPr algn="ctr"/>
            <a:r>
              <a:rPr lang="en-US" sz="2600" b="1" dirty="0" smtClean="0"/>
              <a:t>Ks</a:t>
            </a:r>
            <a:endParaRPr lang="en-US" sz="2600" b="1" dirty="0"/>
          </a:p>
        </p:txBody>
      </p:sp>
      <p:cxnSp>
        <p:nvCxnSpPr>
          <p:cNvPr id="27" name="Straight Arrow Connector 26"/>
          <p:cNvCxnSpPr/>
          <p:nvPr/>
        </p:nvCxnSpPr>
        <p:spPr>
          <a:xfrm>
            <a:off x="4624515" y="2550946"/>
            <a:ext cx="1" cy="411247"/>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3632096" y="2966690"/>
            <a:ext cx="1984839" cy="129266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600" b="1" dirty="0" smtClean="0"/>
              <a:t>Pool</a:t>
            </a:r>
          </a:p>
          <a:p>
            <a:pPr algn="ctr"/>
            <a:r>
              <a:rPr lang="en-US" sz="2600" b="1" dirty="0"/>
              <a:t>o</a:t>
            </a:r>
            <a:r>
              <a:rPr lang="en-US" sz="2600" b="1" dirty="0" smtClean="0"/>
              <a:t>f</a:t>
            </a:r>
          </a:p>
          <a:p>
            <a:pPr algn="ctr"/>
            <a:r>
              <a:rPr lang="en-US" sz="2600" b="1" dirty="0" smtClean="0"/>
              <a:t>Classifiers</a:t>
            </a:r>
          </a:p>
        </p:txBody>
      </p:sp>
      <p:cxnSp>
        <p:nvCxnSpPr>
          <p:cNvPr id="32" name="Straight Arrow Connector 31"/>
          <p:cNvCxnSpPr/>
          <p:nvPr/>
        </p:nvCxnSpPr>
        <p:spPr>
          <a:xfrm flipV="1">
            <a:off x="2579188" y="2698067"/>
            <a:ext cx="1938143" cy="13024"/>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593912" y="2235925"/>
            <a:ext cx="1986442" cy="8925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600" b="1" dirty="0" smtClean="0"/>
              <a:t>Cross</a:t>
            </a:r>
          </a:p>
          <a:p>
            <a:pPr algn="ctr"/>
            <a:r>
              <a:rPr lang="en-US" sz="2600" b="1" dirty="0" smtClean="0"/>
              <a:t>Validation</a:t>
            </a:r>
            <a:endParaRPr lang="en-US" sz="2600" b="1" dirty="0"/>
          </a:p>
        </p:txBody>
      </p:sp>
      <p:sp>
        <p:nvSpPr>
          <p:cNvPr id="36" name="TextBox 35"/>
          <p:cNvSpPr txBox="1"/>
          <p:nvPr/>
        </p:nvSpPr>
        <p:spPr>
          <a:xfrm>
            <a:off x="4520019" y="3107672"/>
            <a:ext cx="1217000" cy="30777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b="1" dirty="0" smtClean="0"/>
              <a:t>Classifier 2</a:t>
            </a:r>
            <a:endParaRPr lang="en-US" sz="1400" b="1" dirty="0"/>
          </a:p>
        </p:txBody>
      </p:sp>
      <p:pic>
        <p:nvPicPr>
          <p:cNvPr id="3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711" y="3923172"/>
            <a:ext cx="2015444" cy="208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8" name="Straight Arrow Connector 37"/>
          <p:cNvCxnSpPr/>
          <p:nvPr/>
        </p:nvCxnSpPr>
        <p:spPr>
          <a:xfrm flipH="1">
            <a:off x="2594288" y="3563132"/>
            <a:ext cx="1058166" cy="360041"/>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7284511" y="5877272"/>
            <a:ext cx="1459054" cy="4924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600" b="1" dirty="0" smtClean="0"/>
              <a:t>Results</a:t>
            </a:r>
            <a:endParaRPr lang="en-US" sz="2600" b="1" dirty="0"/>
          </a:p>
        </p:txBody>
      </p:sp>
      <p:cxnSp>
        <p:nvCxnSpPr>
          <p:cNvPr id="42" name="Straight Arrow Connector 41"/>
          <p:cNvCxnSpPr/>
          <p:nvPr/>
        </p:nvCxnSpPr>
        <p:spPr>
          <a:xfrm>
            <a:off x="2573930" y="5085184"/>
            <a:ext cx="369886" cy="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pic>
        <p:nvPicPr>
          <p:cNvPr id="3074" name="Picture 2" descr="Image result for vot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3816" y="4491978"/>
            <a:ext cx="3041198" cy="152059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787" y="3330962"/>
            <a:ext cx="2015444" cy="208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1" name="Straight Arrow Connector 50"/>
          <p:cNvCxnSpPr/>
          <p:nvPr/>
        </p:nvCxnSpPr>
        <p:spPr>
          <a:xfrm flipV="1">
            <a:off x="5985014" y="4375665"/>
            <a:ext cx="466773" cy="116313"/>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56" name="Straight Arrow Connector 55"/>
          <p:cNvCxnSpPr/>
          <p:nvPr/>
        </p:nvCxnSpPr>
        <p:spPr>
          <a:xfrm>
            <a:off x="7380312" y="5420367"/>
            <a:ext cx="504056" cy="456905"/>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4046850" y="3725484"/>
            <a:ext cx="1255472" cy="30777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b="1" dirty="0" smtClean="0"/>
              <a:t>Classifier N</a:t>
            </a:r>
            <a:endParaRPr lang="en-US" sz="1400" b="1" dirty="0"/>
          </a:p>
        </p:txBody>
      </p:sp>
    </p:spTree>
    <p:extLst>
      <p:ext uri="{BB962C8B-B14F-4D97-AF65-F5344CB8AC3E}">
        <p14:creationId xmlns:p14="http://schemas.microsoft.com/office/powerpoint/2010/main" val="47278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7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6" grpId="0" animBg="1"/>
      <p:bldP spid="29" grpId="0" animBg="1"/>
      <p:bldP spid="35" grpId="0" animBg="1"/>
      <p:bldP spid="36" grpId="0" animBg="1"/>
      <p:bldP spid="36" grpId="1" animBg="1"/>
      <p:bldP spid="41" grpId="0" animBg="1"/>
      <p:bldP spid="58" grpId="0" animBg="1"/>
      <p:bldP spid="5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trust this voting system?</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00" y="1988840"/>
            <a:ext cx="8028384" cy="3585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1763688" y="5334004"/>
            <a:ext cx="3341993" cy="151792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buNone/>
            </a:pPr>
            <a:endParaRPr lang="en-US" dirty="0"/>
          </a:p>
        </p:txBody>
      </p:sp>
      <p:sp>
        <p:nvSpPr>
          <p:cNvPr id="9" name="Content Placeholder 2"/>
          <p:cNvSpPr txBox="1">
            <a:spLocks/>
          </p:cNvSpPr>
          <p:nvPr/>
        </p:nvSpPr>
        <p:spPr>
          <a:xfrm>
            <a:off x="539552" y="5805264"/>
            <a:ext cx="3080103" cy="576064"/>
          </a:xfrm>
          <a:prstGeom prst="rect">
            <a:avLst/>
          </a:prstGeom>
        </p:spPr>
        <p:txBody>
          <a:bodyPr vert="horz">
            <a:normAutofit fontScale="92500"/>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lgn="ctr"/>
            <a:r>
              <a:rPr lang="en-US" dirty="0" smtClean="0"/>
              <a:t>Results = Robust?</a:t>
            </a:r>
          </a:p>
        </p:txBody>
      </p:sp>
      <p:sp>
        <p:nvSpPr>
          <p:cNvPr id="11" name="Content Placeholder 2"/>
          <p:cNvSpPr txBox="1">
            <a:spLocks/>
          </p:cNvSpPr>
          <p:nvPr/>
        </p:nvSpPr>
        <p:spPr>
          <a:xfrm>
            <a:off x="3984292" y="5808818"/>
            <a:ext cx="4583644" cy="576064"/>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lgn="ctr"/>
            <a:r>
              <a:rPr lang="en-US" dirty="0" smtClean="0"/>
              <a:t>Conclusions = Confident?</a:t>
            </a:r>
          </a:p>
        </p:txBody>
      </p:sp>
    </p:spTree>
    <p:extLst>
      <p:ext uri="{BB962C8B-B14F-4D97-AF65-F5344CB8AC3E}">
        <p14:creationId xmlns:p14="http://schemas.microsoft.com/office/powerpoint/2010/main" val="382099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Ensembles</a:t>
            </a:r>
            <a:endParaRPr lang="en-US" dirty="0"/>
          </a:p>
        </p:txBody>
      </p:sp>
      <p:sp>
        <p:nvSpPr>
          <p:cNvPr id="5" name="TextBox 4"/>
          <p:cNvSpPr txBox="1"/>
          <p:nvPr/>
        </p:nvSpPr>
        <p:spPr>
          <a:xfrm>
            <a:off x="3579580" y="1844821"/>
            <a:ext cx="1984839" cy="129266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600" b="1" dirty="0" smtClean="0"/>
              <a:t>Pool</a:t>
            </a:r>
          </a:p>
          <a:p>
            <a:pPr algn="ctr"/>
            <a:r>
              <a:rPr lang="en-US" sz="2600" b="1" dirty="0"/>
              <a:t>o</a:t>
            </a:r>
            <a:r>
              <a:rPr lang="en-US" sz="2600" b="1" dirty="0" smtClean="0"/>
              <a:t>f</a:t>
            </a:r>
          </a:p>
          <a:p>
            <a:pPr algn="ctr"/>
            <a:r>
              <a:rPr lang="en-US" sz="2600" b="1" dirty="0" smtClean="0"/>
              <a:t>Classifiers</a:t>
            </a:r>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636611"/>
            <a:ext cx="1093839" cy="10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0009" y="3636611"/>
            <a:ext cx="1093839" cy="10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700" y="3636610"/>
            <a:ext cx="1093839" cy="10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3459" y="3636612"/>
            <a:ext cx="1093839" cy="10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5884" y="3636612"/>
            <a:ext cx="1093839" cy="10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8575" y="3636611"/>
            <a:ext cx="1093839" cy="10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793255" y="3980819"/>
            <a:ext cx="1162498" cy="40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000" b="1" dirty="0" smtClean="0"/>
              <a:t>Results</a:t>
            </a:r>
            <a:endParaRPr lang="en-US" sz="2000" b="1" dirty="0"/>
          </a:p>
        </p:txBody>
      </p:sp>
      <p:sp>
        <p:nvSpPr>
          <p:cNvPr id="30" name="TextBox 29"/>
          <p:cNvSpPr txBox="1"/>
          <p:nvPr/>
        </p:nvSpPr>
        <p:spPr>
          <a:xfrm>
            <a:off x="2075679" y="3957666"/>
            <a:ext cx="1162498" cy="40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000" b="1" dirty="0" smtClean="0"/>
              <a:t>Results</a:t>
            </a:r>
            <a:endParaRPr lang="en-US" sz="2000" b="1" dirty="0"/>
          </a:p>
        </p:txBody>
      </p:sp>
      <p:sp>
        <p:nvSpPr>
          <p:cNvPr id="31" name="TextBox 30"/>
          <p:cNvSpPr txBox="1"/>
          <p:nvPr/>
        </p:nvSpPr>
        <p:spPr>
          <a:xfrm>
            <a:off x="3348755" y="3957666"/>
            <a:ext cx="1162498" cy="40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000" b="1" dirty="0" smtClean="0"/>
              <a:t>Results</a:t>
            </a:r>
            <a:endParaRPr lang="en-US" sz="2000" b="1" dirty="0"/>
          </a:p>
        </p:txBody>
      </p:sp>
      <p:sp>
        <p:nvSpPr>
          <p:cNvPr id="32" name="TextBox 31"/>
          <p:cNvSpPr txBox="1"/>
          <p:nvPr/>
        </p:nvSpPr>
        <p:spPr>
          <a:xfrm>
            <a:off x="4619129" y="3957666"/>
            <a:ext cx="1162498" cy="40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000" b="1" dirty="0" smtClean="0"/>
              <a:t>Results</a:t>
            </a:r>
            <a:endParaRPr lang="en-US" sz="2000" b="1" dirty="0"/>
          </a:p>
        </p:txBody>
      </p:sp>
      <p:sp>
        <p:nvSpPr>
          <p:cNvPr id="33" name="TextBox 32"/>
          <p:cNvSpPr txBox="1"/>
          <p:nvPr/>
        </p:nvSpPr>
        <p:spPr>
          <a:xfrm>
            <a:off x="5901554" y="3956581"/>
            <a:ext cx="1162498" cy="40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000" b="1" dirty="0" smtClean="0"/>
              <a:t>Results</a:t>
            </a:r>
            <a:endParaRPr lang="en-US" sz="2000" b="1" dirty="0"/>
          </a:p>
        </p:txBody>
      </p:sp>
      <p:sp>
        <p:nvSpPr>
          <p:cNvPr id="34" name="TextBox 33"/>
          <p:cNvSpPr txBox="1"/>
          <p:nvPr/>
        </p:nvSpPr>
        <p:spPr>
          <a:xfrm>
            <a:off x="7184245" y="3957666"/>
            <a:ext cx="1162498" cy="40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000" b="1" dirty="0" smtClean="0"/>
              <a:t>Results</a:t>
            </a:r>
            <a:endParaRPr lang="en-US" sz="2000" b="1" dirty="0"/>
          </a:p>
        </p:txBody>
      </p:sp>
      <p:sp>
        <p:nvSpPr>
          <p:cNvPr id="35" name="TextBox 34"/>
          <p:cNvSpPr txBox="1"/>
          <p:nvPr/>
        </p:nvSpPr>
        <p:spPr>
          <a:xfrm>
            <a:off x="3672554" y="5405154"/>
            <a:ext cx="1798890" cy="4001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000" b="1" dirty="0" smtClean="0"/>
              <a:t>Conclusions</a:t>
            </a:r>
            <a:endParaRPr lang="en-US" sz="2000" b="1" dirty="0"/>
          </a:p>
        </p:txBody>
      </p:sp>
      <p:cxnSp>
        <p:nvCxnSpPr>
          <p:cNvPr id="36" name="Straight Arrow Connector 35"/>
          <p:cNvCxnSpPr/>
          <p:nvPr/>
        </p:nvCxnSpPr>
        <p:spPr>
          <a:xfrm flipH="1">
            <a:off x="4571999" y="3137483"/>
            <a:ext cx="1" cy="499127"/>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a:off x="4572000" y="4802078"/>
            <a:ext cx="1" cy="499127"/>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343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P spid="32" grpId="0" animBg="1"/>
      <p:bldP spid="33"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Labelling Revised</a:t>
            </a:r>
            <a:endParaRPr lang="en-US" dirty="0"/>
          </a:p>
        </p:txBody>
      </p:sp>
      <p:sp>
        <p:nvSpPr>
          <p:cNvPr id="6" name="TextBox 5"/>
          <p:cNvSpPr txBox="1"/>
          <p:nvPr/>
        </p:nvSpPr>
        <p:spPr>
          <a:xfrm>
            <a:off x="3676562" y="1628800"/>
            <a:ext cx="1790875"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600" b="1" dirty="0" smtClean="0"/>
              <a:t>Labelling</a:t>
            </a:r>
            <a:endParaRPr lang="en-US" sz="2600" b="1" dirty="0"/>
          </a:p>
        </p:txBody>
      </p:sp>
      <p:pic>
        <p:nvPicPr>
          <p:cNvPr id="1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9855" y="3429000"/>
            <a:ext cx="1093839" cy="10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3429000"/>
            <a:ext cx="1093839" cy="108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Straight Arrow Connector 17"/>
          <p:cNvCxnSpPr/>
          <p:nvPr/>
        </p:nvCxnSpPr>
        <p:spPr>
          <a:xfrm>
            <a:off x="6356776" y="4517529"/>
            <a:ext cx="546918" cy="499127"/>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948264" y="4517529"/>
            <a:ext cx="506404" cy="499127"/>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22" name="Content Placeholder 2"/>
          <p:cNvSpPr txBox="1">
            <a:spLocks/>
          </p:cNvSpPr>
          <p:nvPr/>
        </p:nvSpPr>
        <p:spPr>
          <a:xfrm>
            <a:off x="4876582" y="5085184"/>
            <a:ext cx="4054224" cy="593812"/>
          </a:xfrm>
          <a:prstGeom prst="rect">
            <a:avLst/>
          </a:prstGeom>
        </p:spPr>
        <p:txBody>
          <a:bodyPr vert="horz">
            <a:normAutofit fontScale="70000" lnSpcReduction="20000"/>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a:t>a</a:t>
            </a:r>
            <a:r>
              <a:rPr lang="en-US" dirty="0" smtClean="0"/>
              <a:t>) Agreement percentage (75%)</a:t>
            </a:r>
            <a:endParaRPr lang="en-US" dirty="0"/>
          </a:p>
        </p:txBody>
      </p:sp>
      <p:sp>
        <p:nvSpPr>
          <p:cNvPr id="23" name="Content Placeholder 2"/>
          <p:cNvSpPr txBox="1">
            <a:spLocks/>
          </p:cNvSpPr>
          <p:nvPr/>
        </p:nvSpPr>
        <p:spPr>
          <a:xfrm>
            <a:off x="4860032" y="5534490"/>
            <a:ext cx="4054224" cy="593812"/>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z="1900" dirty="0" smtClean="0"/>
              <a:t>b) Unclassified percentage (10%)</a:t>
            </a:r>
            <a:endParaRPr lang="en-US" sz="1900" dirty="0"/>
          </a:p>
        </p:txBody>
      </p:sp>
      <p:sp>
        <p:nvSpPr>
          <p:cNvPr id="29" name="Content Placeholder 2"/>
          <p:cNvSpPr txBox="1">
            <a:spLocks/>
          </p:cNvSpPr>
          <p:nvPr/>
        </p:nvSpPr>
        <p:spPr>
          <a:xfrm>
            <a:off x="251519" y="2348880"/>
            <a:ext cx="7574559" cy="864096"/>
          </a:xfrm>
          <a:prstGeom prst="rect">
            <a:avLst/>
          </a:prstGeom>
        </p:spPr>
        <p:txBody>
          <a:bodyPr vert="horz">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z="2400" dirty="0" smtClean="0"/>
              <a:t>Unfortunately rule of the thumb: </a:t>
            </a:r>
          </a:p>
          <a:p>
            <a:pPr marL="0" indent="0">
              <a:buNone/>
            </a:pPr>
            <a:r>
              <a:rPr lang="en-US" sz="2400" dirty="0" smtClean="0"/>
              <a:t>	8% ~ 12% of the data needs to be labelled…</a:t>
            </a:r>
            <a:endParaRPr lang="en-US" sz="2400" dirty="0"/>
          </a:p>
        </p:txBody>
      </p:sp>
      <p:sp>
        <p:nvSpPr>
          <p:cNvPr id="16" name="Content Placeholder 2"/>
          <p:cNvSpPr txBox="1">
            <a:spLocks/>
          </p:cNvSpPr>
          <p:nvPr/>
        </p:nvSpPr>
        <p:spPr>
          <a:xfrm>
            <a:off x="251520" y="3973467"/>
            <a:ext cx="7574559" cy="864096"/>
          </a:xfrm>
          <a:prstGeom prst="rect">
            <a:avLst/>
          </a:prstGeom>
        </p:spPr>
        <p:txBody>
          <a:bodyPr vert="horz">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z="2400" dirty="0" smtClean="0"/>
              <a:t>But now we can assess the </a:t>
            </a:r>
          </a:p>
          <a:p>
            <a:pPr marL="0" indent="0">
              <a:buNone/>
            </a:pPr>
            <a:r>
              <a:rPr lang="en-US" sz="2400" dirty="0" smtClean="0"/>
              <a:t>             labelling quality!</a:t>
            </a:r>
            <a:endParaRPr lang="en-US" sz="2400" dirty="0"/>
          </a:p>
        </p:txBody>
      </p:sp>
    </p:spTree>
    <p:extLst>
      <p:ext uri="{BB962C8B-B14F-4D97-AF65-F5344CB8AC3E}">
        <p14:creationId xmlns:p14="http://schemas.microsoft.com/office/powerpoint/2010/main" val="352152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9" grpId="0"/>
      <p:bldP spid="16"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1464</TotalTime>
  <Words>445</Words>
  <Application>Microsoft Office PowerPoint</Application>
  <PresentationFormat>On-screen Show (4:3)</PresentationFormat>
  <Paragraphs>115</Paragraphs>
  <Slides>17</Slides>
  <Notes>2</Notes>
  <HiddenSlides>1</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Civic</vt:lpstr>
      <vt:lpstr>A generalized framework for detailed classification of swimming paths inside the  Morris Water Maze</vt:lpstr>
      <vt:lpstr>The Morris Water Maze</vt:lpstr>
      <vt:lpstr>Data Analysis in the Morris Water Maze</vt:lpstr>
      <vt:lpstr>Gehring et al. Procedure</vt:lpstr>
      <vt:lpstr>PowerPoint Presentation</vt:lpstr>
      <vt:lpstr>New Procedure</vt:lpstr>
      <vt:lpstr>Do we trust this voting system?</vt:lpstr>
      <vt:lpstr>Classifiers Ensembles</vt:lpstr>
      <vt:lpstr>Labelling Revised</vt:lpstr>
      <vt:lpstr>Segmentation Revised</vt:lpstr>
      <vt:lpstr>Summary</vt:lpstr>
      <vt:lpstr>Software</vt:lpstr>
      <vt:lpstr>But why do we care so much?</vt:lpstr>
      <vt:lpstr>But why do we care so much?</vt:lpstr>
      <vt:lpstr>Future Plans</vt:lpstr>
      <vt:lpstr>PowerPoint Presentation</vt:lpstr>
      <vt:lpstr>Friedman test + Confidence Intervals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generalised framework for detailed classification of swimming paths inside the  Morris Water Maze</dc:title>
  <dc:creator>Avgoustinos Vouros</dc:creator>
  <cp:lastModifiedBy>Avgoustinos Vouros</cp:lastModifiedBy>
  <cp:revision>65</cp:revision>
  <dcterms:created xsi:type="dcterms:W3CDTF">2017-05-30T16:05:26Z</dcterms:created>
  <dcterms:modified xsi:type="dcterms:W3CDTF">2017-06-02T06:29:25Z</dcterms:modified>
</cp:coreProperties>
</file>